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70" r:id="rId12"/>
    <p:sldId id="271" r:id="rId13"/>
    <p:sldId id="268" r:id="rId14"/>
    <p:sldId id="269" r:id="rId15"/>
    <p:sldId id="262" r:id="rId16"/>
    <p:sldId id="272" r:id="rId17"/>
    <p:sldId id="273" r:id="rId18"/>
    <p:sldId id="26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30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743200"/>
            <a:ext cx="3657600" cy="1143000"/>
          </a:xfrm>
        </p:spPr>
        <p:txBody>
          <a:bodyPr/>
          <a:lstStyle>
            <a:lvl1pPr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5867400"/>
            <a:ext cx="3657600" cy="6096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19400" y="838200"/>
            <a:ext cx="5486400" cy="3889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194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0"/>
            <a:ext cx="6858000" cy="838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1200" y="1600200"/>
            <a:ext cx="6858000" cy="44196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00900" y="838200"/>
            <a:ext cx="1714500" cy="51054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57400" y="838200"/>
            <a:ext cx="4991100" cy="51054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en-US" sz="2400" dirty="0" smtClean="0">
                <a:solidFill>
                  <a:schemeClr val="bg2">
                    <a:lumMod val="90000"/>
                  </a:schemeClr>
                </a:solidFill>
                <a:latin typeface="+mn-lt"/>
              </a:defRPr>
            </a:lvl1pPr>
            <a:lvl2pPr>
              <a:defRPr sz="2400">
                <a:solidFill>
                  <a:schemeClr val="bg2">
                    <a:lumMod val="90000"/>
                  </a:schemeClr>
                </a:solidFill>
                <a:latin typeface="+mn-lt"/>
              </a:defRPr>
            </a:lvl2pPr>
            <a:lvl3pPr>
              <a:defRPr sz="2000">
                <a:solidFill>
                  <a:schemeClr val="bg2">
                    <a:lumMod val="90000"/>
                  </a:schemeClr>
                </a:solidFill>
                <a:latin typeface="+mn-lt"/>
              </a:defRPr>
            </a:lvl3pPr>
            <a:lvl4pPr>
              <a:defRPr sz="1800">
                <a:solidFill>
                  <a:schemeClr val="bg2">
                    <a:lumMod val="90000"/>
                  </a:schemeClr>
                </a:solidFill>
                <a:latin typeface="+mn-lt"/>
              </a:defRPr>
            </a:lvl4pPr>
            <a:lvl5pPr>
              <a:defRPr sz="1800">
                <a:solidFill>
                  <a:schemeClr val="bg2">
                    <a:lumMod val="9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85987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6858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7400" y="1600200"/>
            <a:ext cx="3352800" cy="4800600"/>
          </a:xfrm>
        </p:spPr>
        <p:txBody>
          <a:bodyPr/>
          <a:lstStyle>
            <a:lvl1pPr>
              <a:defRPr sz="2800">
                <a:solidFill>
                  <a:schemeClr val="bg2">
                    <a:lumMod val="90000"/>
                  </a:schemeClr>
                </a:solidFill>
                <a:latin typeface="+mn-lt"/>
              </a:defRPr>
            </a:lvl1pPr>
            <a:lvl2pPr>
              <a:defRPr sz="2400">
                <a:solidFill>
                  <a:schemeClr val="bg2">
                    <a:lumMod val="90000"/>
                  </a:schemeClr>
                </a:solidFill>
                <a:latin typeface="+mn-lt"/>
              </a:defRPr>
            </a:lvl2pPr>
            <a:lvl3pPr>
              <a:defRPr sz="2000">
                <a:solidFill>
                  <a:schemeClr val="bg2">
                    <a:lumMod val="90000"/>
                  </a:schemeClr>
                </a:solidFill>
                <a:latin typeface="+mn-lt"/>
              </a:defRPr>
            </a:lvl3pPr>
            <a:lvl4pPr>
              <a:defRPr sz="1800">
                <a:solidFill>
                  <a:schemeClr val="bg2">
                    <a:lumMod val="90000"/>
                  </a:schemeClr>
                </a:solidFill>
                <a:latin typeface="+mn-lt"/>
              </a:defRPr>
            </a:lvl4pPr>
            <a:lvl5pPr>
              <a:defRPr sz="1800">
                <a:solidFill>
                  <a:schemeClr val="bg2">
                    <a:lumMod val="90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62600" y="1600200"/>
            <a:ext cx="3352800" cy="4800600"/>
          </a:xfrm>
        </p:spPr>
        <p:txBody>
          <a:bodyPr/>
          <a:lstStyle>
            <a:lvl1pPr>
              <a:defRPr sz="2800">
                <a:solidFill>
                  <a:schemeClr val="bg2">
                    <a:lumMod val="90000"/>
                  </a:schemeClr>
                </a:solidFill>
                <a:latin typeface="+mn-lt"/>
              </a:defRPr>
            </a:lvl1pPr>
            <a:lvl2pPr>
              <a:defRPr sz="2400">
                <a:solidFill>
                  <a:schemeClr val="bg2">
                    <a:lumMod val="90000"/>
                  </a:schemeClr>
                </a:solidFill>
                <a:latin typeface="+mn-lt"/>
              </a:defRPr>
            </a:lvl2pPr>
            <a:lvl3pPr>
              <a:defRPr sz="2000">
                <a:solidFill>
                  <a:schemeClr val="bg2">
                    <a:lumMod val="90000"/>
                  </a:schemeClr>
                </a:solidFill>
                <a:latin typeface="+mn-lt"/>
              </a:defRPr>
            </a:lvl3pPr>
            <a:lvl4pPr>
              <a:defRPr sz="1800">
                <a:solidFill>
                  <a:schemeClr val="bg2">
                    <a:lumMod val="90000"/>
                  </a:schemeClr>
                </a:solidFill>
                <a:latin typeface="+mn-lt"/>
              </a:defRPr>
            </a:lvl4pPr>
            <a:lvl5pPr>
              <a:defRPr sz="1800">
                <a:solidFill>
                  <a:schemeClr val="bg2">
                    <a:lumMod val="90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  <a:lvl2pPr>
              <a:defRPr sz="2000">
                <a:solidFill>
                  <a:schemeClr val="accent2">
                    <a:lumMod val="75000"/>
                  </a:schemeClr>
                </a:solidFill>
                <a:latin typeface="+mj-lt"/>
              </a:defRPr>
            </a:lvl2pPr>
            <a:lvl3pPr>
              <a:defRPr sz="1800">
                <a:solidFill>
                  <a:schemeClr val="accent2">
                    <a:lumMod val="75000"/>
                  </a:schemeClr>
                </a:solidFill>
                <a:latin typeface="+mj-lt"/>
              </a:defRPr>
            </a:lvl3pPr>
            <a:lvl4pPr>
              <a:defRPr sz="1600">
                <a:solidFill>
                  <a:schemeClr val="accent2">
                    <a:lumMod val="75000"/>
                  </a:schemeClr>
                </a:solidFill>
                <a:latin typeface="+mj-lt"/>
              </a:defRPr>
            </a:lvl4pPr>
            <a:lvl5pPr>
              <a:defRPr sz="1600">
                <a:solidFill>
                  <a:schemeClr val="accent2">
                    <a:lumMod val="75000"/>
                  </a:schemeClr>
                </a:solidFill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>
              <a:defRPr sz="2000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>
              <a:defRPr sz="1800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>
              <a:defRPr sz="1600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>
              <a:defRPr sz="1600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0"/>
            <a:ext cx="1676401" cy="673100"/>
          </a:xfrm>
        </p:spPr>
        <p:txBody>
          <a:bodyPr anchor="b"/>
          <a:lstStyle>
            <a:lvl1pPr algn="l"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838201"/>
            <a:ext cx="7010400" cy="5105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1" y="1435100"/>
            <a:ext cx="1676400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685800"/>
            <a:ext cx="6858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57400" y="1600200"/>
            <a:ext cx="6858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Your Subtopics Go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6EBD4"/>
          </a:solidFill>
          <a:latin typeface="Georgia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6EBD4"/>
          </a:solidFill>
          <a:latin typeface="Georgia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6EBD4"/>
          </a:solidFill>
          <a:latin typeface="Georgia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6EBD4"/>
          </a:solidFill>
          <a:latin typeface="Georg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6EBD4"/>
          </a:solidFill>
          <a:latin typeface="Georgia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6EBD4"/>
          </a:solidFill>
          <a:latin typeface="Georgia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6EBD4"/>
          </a:solidFill>
          <a:latin typeface="Georgia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6EBD4"/>
          </a:solidFill>
          <a:latin typeface="Georg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bg2">
              <a:lumMod val="9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143000"/>
            <a:ext cx="3657600" cy="1143000"/>
          </a:xfrm>
        </p:spPr>
        <p:txBody>
          <a:bodyPr/>
          <a:lstStyle/>
          <a:p>
            <a:r>
              <a:rPr lang="en-US" dirty="0" smtClean="0"/>
              <a:t>Impact of War on Art and Science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581400"/>
            <a:ext cx="4876800" cy="2895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SSWH17 The student will be able to identify the major political and economic factors that shaped world societies between World War I and World War II.</a:t>
            </a:r>
          </a:p>
          <a:p>
            <a:r>
              <a:rPr lang="en-US" b="1" dirty="0">
                <a:solidFill>
                  <a:schemeClr val="tx1"/>
                </a:solidFill>
              </a:rPr>
              <a:t>a. Examine the impact of the war on science, art, and social thinking by identifying the cultural significance of Sigmund Freud, Albert Einstein, and Picasso.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an gogh self portra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arry night over the rhone van gog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arry night van gog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ase with 12 sunflowers van gog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ndinsky_comp-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Pablo Picasso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By 1905, Picasso was starting his career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Created a new style, cubism, that used geometric designs to recreate reality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Attempted to view human forms from many sides 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guernica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38575"/>
            <a:ext cx="9144000" cy="301942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picasso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ree musicians by picass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Architecture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New style developed called functionalism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Believed that buildings should be useful, all unnecessary ornamentation stripped away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Led by Louis H. Sullivan of the Chicago School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His most successful student would be one of the most well known architects of the century- Frank Lloyd Wright 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fallingwater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1905000" cy="12954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A New Physics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7086600" cy="5715000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Before 1914, many still believed in the values of the Scientific Revolution and Enlightenment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Newton’s machine concept of the universe was still accepted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Marie Curie discovered that radium gave off energy or radiation. As a result, they realized atoms were not simply hard materials. 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This discovery along with others would change the traditional views of the world  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250px-Guggenheim_museum_exterio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48200" cy="6858000"/>
          </a:xfrm>
        </p:spPr>
      </p:pic>
      <p:pic>
        <p:nvPicPr>
          <p:cNvPr id="5" name="Picture 4" descr="451px-Guggenheim-interior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0"/>
            <a:ext cx="46482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1828800" cy="22098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Albert Einstein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762000"/>
            <a:ext cx="7239000" cy="5257800"/>
          </a:xfrm>
        </p:spPr>
        <p:txBody>
          <a:bodyPr/>
          <a:lstStyle/>
          <a:p>
            <a:r>
              <a:rPr lang="en-US" sz="2700" b="1" dirty="0" smtClean="0">
                <a:solidFill>
                  <a:schemeClr val="bg1"/>
                </a:solidFill>
              </a:rPr>
              <a:t>A German born scientist working in Switzerland who provided a new view of the world at the beginning of the 20</a:t>
            </a:r>
            <a:r>
              <a:rPr lang="en-US" sz="27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2700" b="1" dirty="0" smtClean="0">
                <a:solidFill>
                  <a:schemeClr val="bg1"/>
                </a:solidFill>
              </a:rPr>
              <a:t> century</a:t>
            </a:r>
          </a:p>
          <a:p>
            <a:r>
              <a:rPr lang="en-US" sz="2700" b="1" dirty="0" smtClean="0">
                <a:solidFill>
                  <a:schemeClr val="bg1"/>
                </a:solidFill>
              </a:rPr>
              <a:t>1905 published his theory of relativity stating that space &amp; time are not absolute</a:t>
            </a:r>
          </a:p>
          <a:p>
            <a:r>
              <a:rPr lang="en-US" sz="2700" b="1" dirty="0" smtClean="0">
                <a:solidFill>
                  <a:schemeClr val="bg1"/>
                </a:solidFill>
              </a:rPr>
              <a:t>Promoted the idea that matter is another form of energy</a:t>
            </a:r>
          </a:p>
          <a:p>
            <a:r>
              <a:rPr lang="en-US" sz="2700" b="1" dirty="0" smtClean="0">
                <a:solidFill>
                  <a:schemeClr val="bg1"/>
                </a:solidFill>
              </a:rPr>
              <a:t>Led to the Atomic Age</a:t>
            </a:r>
          </a:p>
          <a:p>
            <a:r>
              <a:rPr lang="en-US" sz="2700" b="1" dirty="0" smtClean="0">
                <a:solidFill>
                  <a:schemeClr val="bg1"/>
                </a:solidFill>
              </a:rPr>
              <a:t>To some, this meant a world without certainty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8382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Sigmund Freud &amp; </a:t>
            </a:r>
            <a:r>
              <a:rPr lang="en-US" b="1" dirty="0" smtClean="0">
                <a:solidFill>
                  <a:schemeClr val="bg1"/>
                </a:solidFill>
              </a:rPr>
              <a:t>Psychoanalysis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762000"/>
            <a:ext cx="7848600" cy="5638800"/>
          </a:xfrm>
        </p:spPr>
        <p:txBody>
          <a:bodyPr/>
          <a:lstStyle/>
          <a:p>
            <a:r>
              <a:rPr lang="en-US" sz="2200" b="1" dirty="0" smtClean="0">
                <a:solidFill>
                  <a:schemeClr val="bg1"/>
                </a:solidFill>
              </a:rPr>
              <a:t>Sigmund Freud was a doctor from Vienna</a:t>
            </a:r>
          </a:p>
          <a:p>
            <a:r>
              <a:rPr lang="en-US" sz="2200" b="1" dirty="0" smtClean="0">
                <a:solidFill>
                  <a:schemeClr val="bg1"/>
                </a:solidFill>
              </a:rPr>
              <a:t>Proposed a series of theories that raised questions about the nature of the human mind</a:t>
            </a:r>
          </a:p>
          <a:p>
            <a:r>
              <a:rPr lang="en-US" sz="2200" b="1" dirty="0" smtClean="0">
                <a:solidFill>
                  <a:schemeClr val="bg1"/>
                </a:solidFill>
              </a:rPr>
              <a:t>1900 published </a:t>
            </a:r>
            <a:r>
              <a:rPr lang="en-US" sz="2200" b="1" i="1" dirty="0" smtClean="0">
                <a:solidFill>
                  <a:schemeClr val="bg1"/>
                </a:solidFill>
              </a:rPr>
              <a:t>Interpretations of Dreams</a:t>
            </a:r>
          </a:p>
          <a:p>
            <a:r>
              <a:rPr lang="en-US" sz="2200" b="1" dirty="0" smtClean="0">
                <a:solidFill>
                  <a:schemeClr val="bg1"/>
                </a:solidFill>
              </a:rPr>
              <a:t>According to Freud, human behavior was strongly determined by past experiences &amp; internal forces of which people were largely unaware</a:t>
            </a:r>
          </a:p>
          <a:p>
            <a:r>
              <a:rPr lang="en-US" sz="2200" b="1" dirty="0" smtClean="0">
                <a:solidFill>
                  <a:schemeClr val="bg1"/>
                </a:solidFill>
              </a:rPr>
              <a:t>Psychoanalysis- method by which a therapist and patient could probe deeply into the patient’s memory</a:t>
            </a:r>
          </a:p>
          <a:p>
            <a:r>
              <a:rPr lang="en-US" sz="2200" b="1" dirty="0" smtClean="0">
                <a:solidFill>
                  <a:schemeClr val="bg1"/>
                </a:solidFill>
              </a:rPr>
              <a:t>If the patient’s mind could be made aware of the unconscious and repressed contents, the patient could be healed </a:t>
            </a:r>
          </a:p>
          <a:p>
            <a:r>
              <a:rPr lang="en-US" sz="2200" b="1" dirty="0" smtClean="0">
                <a:solidFill>
                  <a:schemeClr val="bg1"/>
                </a:solidFill>
              </a:rPr>
              <a:t>Developed into a major profession </a:t>
            </a:r>
            <a:endParaRPr lang="en-US" sz="2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Culture of Modernity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Changes between 1870 and 1914 in art &amp; literature; rebelling against traditional literary and artistic styles that had dominated since the Renaissance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This period was one of the most productive in art history.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By late 19</a:t>
            </a:r>
            <a:r>
              <a:rPr lang="en-US" b="1" baseline="30000" dirty="0" smtClean="0">
                <a:solidFill>
                  <a:schemeClr val="bg1"/>
                </a:solidFill>
              </a:rPr>
              <a:t>th</a:t>
            </a:r>
            <a:r>
              <a:rPr lang="en-US" b="1" dirty="0" smtClean="0">
                <a:solidFill>
                  <a:schemeClr val="bg1"/>
                </a:solidFill>
              </a:rPr>
              <a:t> century, artists were seeking new forms of expression to reflect changing values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609600"/>
            <a:ext cx="6858000" cy="8382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New Styles Developed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295400"/>
            <a:ext cx="7239000" cy="4800600"/>
          </a:xfrm>
        </p:spPr>
        <p:txBody>
          <a:bodyPr/>
          <a:lstStyle/>
          <a:p>
            <a:r>
              <a:rPr lang="en-US" sz="2500" b="1" dirty="0" smtClean="0">
                <a:solidFill>
                  <a:schemeClr val="bg1"/>
                </a:solidFill>
              </a:rPr>
              <a:t>Impressionism- began in France in 1870’s; Artists include Claude Monet, Auguste Renoir, and Berthe Morisot</a:t>
            </a:r>
          </a:p>
          <a:p>
            <a:r>
              <a:rPr lang="en-US" sz="2500" b="1" dirty="0" smtClean="0">
                <a:solidFill>
                  <a:schemeClr val="bg1"/>
                </a:solidFill>
              </a:rPr>
              <a:t>Postimpressionism- began in the 1880’s. Vincent Van Gogh, a postimpressionist, believed artists should paint what they feel</a:t>
            </a:r>
          </a:p>
          <a:p>
            <a:r>
              <a:rPr lang="en-US" sz="2500" b="1" dirty="0" smtClean="0">
                <a:solidFill>
                  <a:schemeClr val="bg1"/>
                </a:solidFill>
              </a:rPr>
              <a:t>Beginning of 20</a:t>
            </a:r>
            <a:r>
              <a:rPr lang="en-US" sz="25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2500" b="1" dirty="0" smtClean="0">
                <a:solidFill>
                  <a:schemeClr val="bg1"/>
                </a:solidFill>
              </a:rPr>
              <a:t> century, artists are seeking meaning in individual expression</a:t>
            </a:r>
          </a:p>
          <a:p>
            <a:r>
              <a:rPr lang="en-US" sz="2500" b="1" dirty="0" smtClean="0">
                <a:solidFill>
                  <a:schemeClr val="bg1"/>
                </a:solidFill>
              </a:rPr>
              <a:t>1910, abstract expressionism began. One of these artists was Wasilly Kandinsky </a:t>
            </a:r>
          </a:p>
          <a:p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aystacks by monet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uses of parliament mon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irl with a watering can renoi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r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ustom Desig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art</Template>
  <TotalTime>137</TotalTime>
  <Words>482</Words>
  <Application>Microsoft Office PowerPoint</Application>
  <PresentationFormat>On-screen Show (4:3)</PresentationFormat>
  <Paragraphs>40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art</vt:lpstr>
      <vt:lpstr>Impact of War on Art and Science </vt:lpstr>
      <vt:lpstr>A New Physics </vt:lpstr>
      <vt:lpstr>Albert Einstein </vt:lpstr>
      <vt:lpstr>Sigmund Freud &amp; Psychoanalysis </vt:lpstr>
      <vt:lpstr>Culture of Modernity </vt:lpstr>
      <vt:lpstr>New Styles Developed 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Pablo Picasso </vt:lpstr>
      <vt:lpstr>Slide 16</vt:lpstr>
      <vt:lpstr>Slide 17</vt:lpstr>
      <vt:lpstr>Architecture </vt:lpstr>
      <vt:lpstr>Slide 19</vt:lpstr>
      <vt:lpstr>Slide 20</vt:lpstr>
    </vt:vector>
  </TitlesOfParts>
  <Company>RCPS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of War on Art and Science </dc:title>
  <dc:creator>sbroome</dc:creator>
  <cp:lastModifiedBy>SCCPS</cp:lastModifiedBy>
  <cp:revision>14</cp:revision>
  <dcterms:created xsi:type="dcterms:W3CDTF">2010-03-22T16:21:58Z</dcterms:created>
  <dcterms:modified xsi:type="dcterms:W3CDTF">2013-03-25T20:13:22Z</dcterms:modified>
</cp:coreProperties>
</file>