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5"/>
  </p:notesMasterIdLst>
  <p:sldIdLst>
    <p:sldId id="256" r:id="rId5"/>
    <p:sldId id="258" r:id="rId6"/>
    <p:sldId id="259" r:id="rId7"/>
    <p:sldId id="260" r:id="rId8"/>
    <p:sldId id="261" r:id="rId9"/>
    <p:sldId id="262" r:id="rId10"/>
    <p:sldId id="263" r:id="rId11"/>
    <p:sldId id="264" r:id="rId12"/>
    <p:sldId id="265" r:id="rId13"/>
    <p:sldId id="266" r:id="rId14"/>
  </p:sldIdLst>
  <p:sldSz cx="12192000" cy="6858000"/>
  <p:notesSz cx="6858000" cy="9144000"/>
  <p:embeddedFontLst>
    <p:embeddedFont>
      <p:font typeface="Calibri Light" panose="020F0302020204030204" pitchFamily="34" charset="0"/>
      <p:regular r:id="rId16"/>
      <p:italic r:id="rId17"/>
    </p:embeddedFont>
    <p:embeddedFont>
      <p:font typeface="DEGAWS Demo" panose="020B0604020202020204" charset="0"/>
      <p:regular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5312" autoAdjust="0"/>
  </p:normalViewPr>
  <p:slideViewPr>
    <p:cSldViewPr snapToGrid="0">
      <p:cViewPr>
        <p:scale>
          <a:sx n="84" d="100"/>
          <a:sy n="84" d="100"/>
        </p:scale>
        <p:origin x="-774"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D5D80A-F884-4EA4-9BA4-7C6EA619A16E}" type="datetimeFigureOut">
              <a:rPr lang="en-US" smtClean="0"/>
              <a:t>1/23/2019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9A016-3422-4A4E-8C4E-EC8C4530D9E1}" type="slidenum">
              <a:rPr lang="en-US" smtClean="0"/>
              <a:t>‹#›</a:t>
            </a:fld>
            <a:endParaRPr lang="en-US"/>
          </a:p>
        </p:txBody>
      </p:sp>
    </p:spTree>
    <p:extLst>
      <p:ext uri="{BB962C8B-B14F-4D97-AF65-F5344CB8AC3E}">
        <p14:creationId xmlns:p14="http://schemas.microsoft.com/office/powerpoint/2010/main" val="1768407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Alexander_Mosaic"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n.wikipedia.org/wiki/Alexander_the_Great"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Silver_coin"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en.wikipedia.org/wiki/British_Museum" TargetMode="External"/><Relationship Id="rId4" Type="http://schemas.openxmlformats.org/officeDocument/2006/relationships/hyperlink" Target="https://en.wikipedia.org/wiki/Herakle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Tusculum_portrai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Denarius"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en.wikipedia.org/wiki/Victoria_(mythology)" TargetMode="External"/><Relationship Id="rId4" Type="http://schemas.openxmlformats.org/officeDocument/2006/relationships/hyperlink" Target="https://en.wikipedia.org/wiki/Venus_(mytholo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Background: By http://www.geographicus.com/mm5/cartographers/homannheirs.txt [Public domain], via Wikimedia Commons</a:t>
            </a:r>
          </a:p>
          <a:p>
            <a:r>
              <a:rPr lang="en-US" sz="1200" b="0" i="0" kern="1200" dirty="0">
                <a:solidFill>
                  <a:schemeClr val="tx1"/>
                </a:solidFill>
                <a:effectLst/>
                <a:latin typeface="+mn-lt"/>
                <a:ea typeface="+mn-ea"/>
                <a:cs typeface="+mn-cs"/>
              </a:rPr>
              <a:t>This is one of the </a:t>
            </a:r>
            <a:r>
              <a:rPr lang="en-US" sz="1200" b="0" i="0" kern="1200" dirty="0" err="1">
                <a:solidFill>
                  <a:schemeClr val="tx1"/>
                </a:solidFill>
                <a:effectLst/>
                <a:latin typeface="+mn-lt"/>
                <a:ea typeface="+mn-ea"/>
                <a:cs typeface="+mn-cs"/>
              </a:rPr>
              <a:t>Homann</a:t>
            </a:r>
            <a:r>
              <a:rPr lang="en-US" sz="1200" b="0" i="0" kern="1200" dirty="0">
                <a:solidFill>
                  <a:schemeClr val="tx1"/>
                </a:solidFill>
                <a:effectLst/>
                <a:latin typeface="+mn-lt"/>
                <a:ea typeface="+mn-ea"/>
                <a:cs typeface="+mn-cs"/>
              </a:rPr>
              <a:t> Heirs finest and most appealing maps of the ancient Greek World. Map centers on Greece but includes the entirety of the eastern Mediterranean and North Africa. Also includes the Black Sea as far as the Crimea and the sea of Azov. Extends north as far as Sarmatia and Pannonia. Includes Italy, Sicily, Corsica and Sardinia. Upper left quadrant features a decorative title cartouche adorned with the rectos and versos of 12 ancient Greek coins with explanatory numbered references outside the top border of the map. Show the important Greek provinces and colonies through the Mediterranean, especially in modern day turkey and in the Italian peninsula. Includes nautical military and trade routes. This map was drawn by </a:t>
            </a:r>
            <a:r>
              <a:rPr lang="en-US" sz="1200" b="0" i="0" kern="1200" dirty="0" err="1">
                <a:solidFill>
                  <a:schemeClr val="tx1"/>
                </a:solidFill>
                <a:effectLst/>
                <a:latin typeface="+mn-lt"/>
                <a:ea typeface="+mn-ea"/>
                <a:cs typeface="+mn-cs"/>
              </a:rPr>
              <a:t>Joanes</a:t>
            </a:r>
            <a:r>
              <a:rPr lang="en-US" sz="1200" b="0" i="0" kern="1200" dirty="0">
                <a:solidFill>
                  <a:schemeClr val="tx1"/>
                </a:solidFill>
                <a:effectLst/>
                <a:latin typeface="+mn-lt"/>
                <a:ea typeface="+mn-ea"/>
                <a:cs typeface="+mn-cs"/>
              </a:rPr>
              <a:t> Christoph </a:t>
            </a:r>
            <a:r>
              <a:rPr lang="en-US" sz="1200" b="0" i="0" kern="1200" dirty="0" err="1">
                <a:solidFill>
                  <a:schemeClr val="tx1"/>
                </a:solidFill>
                <a:effectLst/>
                <a:latin typeface="+mn-lt"/>
                <a:ea typeface="+mn-ea"/>
                <a:cs typeface="+mn-cs"/>
              </a:rPr>
              <a:t>Harenberg</a:t>
            </a:r>
            <a:r>
              <a:rPr lang="en-US" sz="1200" b="0" i="0" kern="1200" dirty="0">
                <a:solidFill>
                  <a:schemeClr val="tx1"/>
                </a:solidFill>
                <a:effectLst/>
                <a:latin typeface="+mn-lt"/>
                <a:ea typeface="+mn-ea"/>
                <a:cs typeface="+mn-cs"/>
              </a:rPr>
              <a:t> for inclusion the 1752 </a:t>
            </a:r>
            <a:r>
              <a:rPr lang="en-US" sz="1200" b="0" i="0" kern="1200" dirty="0" err="1">
                <a:solidFill>
                  <a:schemeClr val="tx1"/>
                </a:solidFill>
                <a:effectLst/>
                <a:latin typeface="+mn-lt"/>
                <a:ea typeface="+mn-ea"/>
                <a:cs typeface="+mn-cs"/>
              </a:rPr>
              <a:t>Homann</a:t>
            </a:r>
            <a:r>
              <a:rPr lang="en-US" sz="1200" b="0" i="0" kern="1200" dirty="0">
                <a:solidFill>
                  <a:schemeClr val="tx1"/>
                </a:solidFill>
                <a:effectLst/>
                <a:latin typeface="+mn-lt"/>
                <a:ea typeface="+mn-ea"/>
                <a:cs typeface="+mn-cs"/>
              </a:rPr>
              <a:t> Heirs </a:t>
            </a:r>
            <a:r>
              <a:rPr lang="en-US" sz="1200" b="0" i="0" kern="1200" dirty="0" err="1">
                <a:solidFill>
                  <a:schemeClr val="tx1"/>
                </a:solidFill>
                <a:effectLst/>
                <a:latin typeface="+mn-lt"/>
                <a:ea typeface="+mn-ea"/>
                <a:cs typeface="+mn-cs"/>
              </a:rPr>
              <a:t>Maior</a:t>
            </a:r>
            <a:r>
              <a:rPr lang="en-US" sz="1200" b="0" i="0" kern="1200" dirty="0">
                <a:solidFill>
                  <a:schemeClr val="tx1"/>
                </a:solidFill>
                <a:effectLst/>
                <a:latin typeface="+mn-lt"/>
                <a:ea typeface="+mn-ea"/>
                <a:cs typeface="+mn-cs"/>
              </a:rPr>
              <a:t> Atlas </a:t>
            </a:r>
            <a:r>
              <a:rPr lang="en-US" sz="1200" b="0" i="0" kern="1200" dirty="0" err="1">
                <a:solidFill>
                  <a:schemeClr val="tx1"/>
                </a:solidFill>
                <a:effectLst/>
                <a:latin typeface="+mn-lt"/>
                <a:ea typeface="+mn-ea"/>
                <a:cs typeface="+mn-cs"/>
              </a:rPr>
              <a:t>Scholasticus</a:t>
            </a:r>
            <a:r>
              <a:rPr lang="en-US" sz="1200" b="0" i="0" kern="1200" dirty="0">
                <a:solidFill>
                  <a:schemeClr val="tx1"/>
                </a:solidFill>
                <a:effectLst/>
                <a:latin typeface="+mn-lt"/>
                <a:ea typeface="+mn-ea"/>
                <a:cs typeface="+mn-cs"/>
              </a:rPr>
              <a:t> ex </a:t>
            </a:r>
            <a:r>
              <a:rPr lang="en-US" sz="1200" b="0" i="0" kern="1200" dirty="0" err="1">
                <a:solidFill>
                  <a:schemeClr val="tx1"/>
                </a:solidFill>
                <a:effectLst/>
                <a:latin typeface="+mn-lt"/>
                <a:ea typeface="+mn-ea"/>
                <a:cs typeface="+mn-cs"/>
              </a:rPr>
              <a:t>Triginta</a:t>
            </a:r>
            <a:r>
              <a:rPr lang="en-US" sz="1200" b="0" i="0" kern="1200" dirty="0">
                <a:solidFill>
                  <a:schemeClr val="tx1"/>
                </a:solidFill>
                <a:effectLst/>
                <a:latin typeface="+mn-lt"/>
                <a:ea typeface="+mn-ea"/>
                <a:cs typeface="+mn-cs"/>
              </a:rPr>
              <a:t> Sex </a:t>
            </a:r>
            <a:r>
              <a:rPr lang="en-US" sz="1200" b="0" i="0" kern="1200" dirty="0" err="1">
                <a:solidFill>
                  <a:schemeClr val="tx1"/>
                </a:solidFill>
                <a:effectLst/>
                <a:latin typeface="+mn-lt"/>
                <a:ea typeface="+mn-ea"/>
                <a:cs typeface="+mn-cs"/>
              </a:rPr>
              <a:t>Generalibus</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Specialibus</a:t>
            </a:r>
            <a:r>
              <a:rPr lang="en-US" sz="1200" b="0" i="0" kern="1200" dirty="0">
                <a:solidFill>
                  <a:schemeClr val="tx1"/>
                </a:solidFill>
                <a:effectLst/>
                <a:latin typeface="+mn-lt"/>
                <a:ea typeface="+mn-ea"/>
                <a:cs typeface="+mn-cs"/>
              </a:rPr>
              <a:t>…. Most early </a:t>
            </a:r>
            <a:r>
              <a:rPr lang="en-US" sz="1200" b="0" i="0" kern="1200" dirty="0" err="1">
                <a:solidFill>
                  <a:schemeClr val="tx1"/>
                </a:solidFill>
                <a:effectLst/>
                <a:latin typeface="+mn-lt"/>
                <a:ea typeface="+mn-ea"/>
                <a:cs typeface="+mn-cs"/>
              </a:rPr>
              <a:t>Homann</a:t>
            </a:r>
            <a:r>
              <a:rPr lang="en-US" sz="1200" b="0" i="0" kern="1200" dirty="0">
                <a:solidFill>
                  <a:schemeClr val="tx1"/>
                </a:solidFill>
                <a:effectLst/>
                <a:latin typeface="+mn-lt"/>
                <a:ea typeface="+mn-ea"/>
                <a:cs typeface="+mn-cs"/>
              </a:rPr>
              <a:t> atlases were “made to order” or compiled of individual maps at the request of the buyer. However, this rare atlas, composed of 37 maps and charts, was issued as a “suggested collection” of essential </a:t>
            </a:r>
            <a:r>
              <a:rPr lang="en-US" sz="1200" b="0" i="0" kern="1200" dirty="0" err="1">
                <a:solidFill>
                  <a:schemeClr val="tx1"/>
                </a:solidFill>
                <a:effectLst/>
                <a:latin typeface="+mn-lt"/>
                <a:ea typeface="+mn-ea"/>
                <a:cs typeface="+mn-cs"/>
              </a:rPr>
              <a:t>Homann</a:t>
            </a:r>
            <a:r>
              <a:rPr lang="en-US" sz="1200" b="0" i="0" kern="1200" dirty="0">
                <a:solidFill>
                  <a:schemeClr val="tx1"/>
                </a:solidFill>
                <a:effectLst/>
                <a:latin typeface="+mn-lt"/>
                <a:ea typeface="+mn-ea"/>
                <a:cs typeface="+mn-cs"/>
              </a:rPr>
              <a:t> Heirs maps. A fine copy of an important map.</a:t>
            </a:r>
            <a:endParaRPr lang="en-US" dirty="0"/>
          </a:p>
        </p:txBody>
      </p:sp>
      <p:sp>
        <p:nvSpPr>
          <p:cNvPr id="4" name="Slide Number Placeholder 3"/>
          <p:cNvSpPr>
            <a:spLocks noGrp="1"/>
          </p:cNvSpPr>
          <p:nvPr>
            <p:ph type="sldNum" sz="quarter" idx="10"/>
          </p:nvPr>
        </p:nvSpPr>
        <p:spPr/>
        <p:txBody>
          <a:bodyPr/>
          <a:lstStyle/>
          <a:p>
            <a:fld id="{9619A016-3422-4A4E-8C4E-EC8C4530D9E1}" type="slidenum">
              <a:rPr lang="en-US" smtClean="0"/>
              <a:t>1</a:t>
            </a:fld>
            <a:endParaRPr lang="en-US"/>
          </a:p>
        </p:txBody>
      </p:sp>
    </p:spTree>
    <p:extLst>
      <p:ext uri="{BB962C8B-B14F-4D97-AF65-F5344CB8AC3E}">
        <p14:creationId xmlns:p14="http://schemas.microsoft.com/office/powerpoint/2010/main" val="3644269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Cristiano64 (</a:t>
            </a:r>
            <a:r>
              <a:rPr lang="en-US" dirty="0" err="1"/>
              <a:t>Lavoro</a:t>
            </a:r>
            <a:r>
              <a:rPr lang="en-US" dirty="0"/>
              <a:t> </a:t>
            </a:r>
            <a:r>
              <a:rPr lang="en-US" dirty="0" err="1"/>
              <a:t>proprio</a:t>
            </a:r>
            <a:r>
              <a:rPr lang="en-US" dirty="0"/>
              <a:t>, self-made) [GFDL (http://www.gnu.org/copyleft/fdl.html) or CC-BY-SA-3.0 (http://creativecommons.org/licenses/by-sa/3.0/)], via Wikimedia Commons</a:t>
            </a:r>
          </a:p>
          <a:p>
            <a:endParaRPr lang="en-US" dirty="0"/>
          </a:p>
          <a:p>
            <a:r>
              <a:rPr lang="en-US" dirty="0"/>
              <a:t>Extent of the Roman Empire under Augustus. The yellow legend represents the extent of the Republic in 31 BC, the shades of green represent gradually conquered territories under the reign of Augustus, and pink areas on the map represent client states; however, areas under Roman control shown here were subject to change even during Augustus' reign, especially in Germania.</a:t>
            </a:r>
          </a:p>
        </p:txBody>
      </p:sp>
      <p:sp>
        <p:nvSpPr>
          <p:cNvPr id="4" name="Slide Number Placeholder 3"/>
          <p:cNvSpPr>
            <a:spLocks noGrp="1"/>
          </p:cNvSpPr>
          <p:nvPr>
            <p:ph type="sldNum" sz="quarter" idx="10"/>
          </p:nvPr>
        </p:nvSpPr>
        <p:spPr/>
        <p:txBody>
          <a:bodyPr/>
          <a:lstStyle/>
          <a:p>
            <a:fld id="{9619A016-3422-4A4E-8C4E-EC8C4530D9E1}" type="slidenum">
              <a:rPr lang="en-US" smtClean="0"/>
              <a:t>10</a:t>
            </a:fld>
            <a:endParaRPr lang="en-US"/>
          </a:p>
        </p:txBody>
      </p:sp>
    </p:spTree>
    <p:extLst>
      <p:ext uri="{BB962C8B-B14F-4D97-AF65-F5344CB8AC3E}">
        <p14:creationId xmlns:p14="http://schemas.microsoft.com/office/powerpoint/2010/main" val="2628960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map.</a:t>
            </a:r>
          </a:p>
        </p:txBody>
      </p:sp>
      <p:sp>
        <p:nvSpPr>
          <p:cNvPr id="4" name="Slide Number Placeholder 3"/>
          <p:cNvSpPr>
            <a:spLocks noGrp="1"/>
          </p:cNvSpPr>
          <p:nvPr>
            <p:ph type="sldNum" sz="quarter" idx="10"/>
          </p:nvPr>
        </p:nvSpPr>
        <p:spPr/>
        <p:txBody>
          <a:bodyPr/>
          <a:lstStyle/>
          <a:p>
            <a:fld id="{9619A016-3422-4A4E-8C4E-EC8C4530D9E1}" type="slidenum">
              <a:rPr lang="en-US" smtClean="0"/>
              <a:t>2</a:t>
            </a:fld>
            <a:endParaRPr lang="en-US"/>
          </a:p>
        </p:txBody>
      </p:sp>
    </p:spTree>
    <p:extLst>
      <p:ext uri="{BB962C8B-B14F-4D97-AF65-F5344CB8AC3E}">
        <p14:creationId xmlns:p14="http://schemas.microsoft.com/office/powerpoint/2010/main" val="2959714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Marie-Lan Nguyen / Wikimedia Commons, via Wikimedia Commons</a:t>
            </a:r>
          </a:p>
          <a:p>
            <a:r>
              <a:rPr lang="en-US" sz="1200" b="0" i="0" kern="1200" dirty="0">
                <a:solidFill>
                  <a:schemeClr val="tx1"/>
                </a:solidFill>
                <a:effectLst/>
                <a:latin typeface="+mn-lt"/>
                <a:ea typeface="+mn-ea"/>
                <a:cs typeface="+mn-cs"/>
              </a:rPr>
              <a:t>Plato. </a:t>
            </a:r>
            <a:r>
              <a:rPr lang="en-US" sz="1200" b="0" i="0" kern="1200" dirty="0" err="1">
                <a:solidFill>
                  <a:schemeClr val="tx1"/>
                </a:solidFill>
                <a:effectLst/>
                <a:latin typeface="+mn-lt"/>
                <a:ea typeface="+mn-ea"/>
                <a:cs typeface="+mn-cs"/>
              </a:rPr>
              <a:t>Luni</a:t>
            </a:r>
            <a:r>
              <a:rPr lang="en-US" sz="1200" b="0" i="0" kern="1200" dirty="0">
                <a:solidFill>
                  <a:schemeClr val="tx1"/>
                </a:solidFill>
                <a:effectLst/>
                <a:latin typeface="+mn-lt"/>
                <a:ea typeface="+mn-ea"/>
                <a:cs typeface="+mn-cs"/>
              </a:rPr>
              <a:t> marble, copy of the portrait made by </a:t>
            </a:r>
            <a:r>
              <a:rPr lang="en-US" sz="1200" b="0" i="0" kern="1200" dirty="0" err="1">
                <a:solidFill>
                  <a:schemeClr val="tx1"/>
                </a:solidFill>
                <a:effectLst/>
                <a:latin typeface="+mn-lt"/>
                <a:ea typeface="+mn-ea"/>
                <a:cs typeface="+mn-cs"/>
              </a:rPr>
              <a:t>Silanion</a:t>
            </a:r>
            <a:r>
              <a:rPr lang="en-US" sz="1200" b="0" i="0" kern="1200" dirty="0">
                <a:solidFill>
                  <a:schemeClr val="tx1"/>
                </a:solidFill>
                <a:effectLst/>
                <a:latin typeface="+mn-lt"/>
                <a:ea typeface="+mn-ea"/>
                <a:cs typeface="+mn-cs"/>
              </a:rPr>
              <a:t> ca. 370 BC for the Academia in Athens. From the sacred area in Largo Argentina.</a:t>
            </a:r>
            <a:endParaRPr lang="en-US" dirty="0"/>
          </a:p>
        </p:txBody>
      </p:sp>
      <p:sp>
        <p:nvSpPr>
          <p:cNvPr id="4" name="Slide Number Placeholder 3"/>
          <p:cNvSpPr>
            <a:spLocks noGrp="1"/>
          </p:cNvSpPr>
          <p:nvPr>
            <p:ph type="sldNum" sz="quarter" idx="10"/>
          </p:nvPr>
        </p:nvSpPr>
        <p:spPr/>
        <p:txBody>
          <a:bodyPr/>
          <a:lstStyle/>
          <a:p>
            <a:fld id="{9619A016-3422-4A4E-8C4E-EC8C4530D9E1}" type="slidenum">
              <a:rPr lang="en-US" smtClean="0"/>
              <a:t>3</a:t>
            </a:fld>
            <a:endParaRPr lang="en-US"/>
          </a:p>
        </p:txBody>
      </p:sp>
    </p:spTree>
    <p:extLst>
      <p:ext uri="{BB962C8B-B14F-4D97-AF65-F5344CB8AC3E}">
        <p14:creationId xmlns:p14="http://schemas.microsoft.com/office/powerpoint/2010/main" val="894482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Platon</a:t>
            </a:r>
            <a:r>
              <a:rPr lang="en-US" dirty="0"/>
              <a:t> (http://www.papyrology.ox.ac.uk/POxy/) [Public domain], via Wikimedia Commons</a:t>
            </a:r>
          </a:p>
          <a:p>
            <a:r>
              <a:rPr lang="en-US" dirty="0"/>
              <a:t>Parts of </a:t>
            </a:r>
            <a:r>
              <a:rPr lang="en-US" dirty="0" err="1"/>
              <a:t>P.Oxy</a:t>
            </a:r>
            <a:r>
              <a:rPr lang="en-US" dirty="0"/>
              <a:t>. LII 3679, 3rd century, containing fragments of Plato's Republic.</a:t>
            </a:r>
          </a:p>
        </p:txBody>
      </p:sp>
      <p:sp>
        <p:nvSpPr>
          <p:cNvPr id="4" name="Slide Number Placeholder 3"/>
          <p:cNvSpPr>
            <a:spLocks noGrp="1"/>
          </p:cNvSpPr>
          <p:nvPr>
            <p:ph type="sldNum" sz="quarter" idx="10"/>
          </p:nvPr>
        </p:nvSpPr>
        <p:spPr/>
        <p:txBody>
          <a:bodyPr/>
          <a:lstStyle/>
          <a:p>
            <a:fld id="{9619A016-3422-4A4E-8C4E-EC8C4530D9E1}" type="slidenum">
              <a:rPr lang="en-US" smtClean="0"/>
              <a:t>4</a:t>
            </a:fld>
            <a:endParaRPr lang="en-US"/>
          </a:p>
        </p:txBody>
      </p:sp>
    </p:spTree>
    <p:extLst>
      <p:ext uri="{BB962C8B-B14F-4D97-AF65-F5344CB8AC3E}">
        <p14:creationId xmlns:p14="http://schemas.microsoft.com/office/powerpoint/2010/main" val="75588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page for author [Public domain], via Wikimedia Commons</a:t>
            </a:r>
          </a:p>
          <a:p>
            <a:r>
              <a:rPr lang="en-US" sz="1200" b="0" i="0" kern="1200" dirty="0">
                <a:solidFill>
                  <a:schemeClr val="tx1"/>
                </a:solidFill>
                <a:effectLst/>
                <a:latin typeface="+mn-lt"/>
                <a:ea typeface="+mn-ea"/>
                <a:cs typeface="+mn-cs"/>
              </a:rPr>
              <a:t>The detail of the </a:t>
            </a:r>
            <a:r>
              <a:rPr lang="en-US" sz="1200" b="0" i="0" u="none" strike="noStrike" kern="1200" dirty="0">
                <a:solidFill>
                  <a:schemeClr val="tx1"/>
                </a:solidFill>
                <a:effectLst/>
                <a:latin typeface="+mn-lt"/>
                <a:ea typeface="+mn-ea"/>
                <a:cs typeface="+mn-cs"/>
                <a:hlinkClick r:id="rId3" tooltip="w:Alexander Mosaic"/>
              </a:rPr>
              <a:t>Alexander Mosaic</a:t>
            </a:r>
            <a:r>
              <a:rPr lang="en-US" sz="1200" b="0" i="0" kern="1200" dirty="0">
                <a:solidFill>
                  <a:schemeClr val="tx1"/>
                </a:solidFill>
                <a:effectLst/>
                <a:latin typeface="+mn-lt"/>
                <a:ea typeface="+mn-ea"/>
                <a:cs typeface="+mn-cs"/>
              </a:rPr>
              <a:t> showing </a:t>
            </a:r>
            <a:r>
              <a:rPr lang="en-US" sz="1200" b="0" i="0" u="sng" kern="1200" dirty="0">
                <a:solidFill>
                  <a:schemeClr val="tx1"/>
                </a:solidFill>
                <a:effectLst/>
                <a:latin typeface="+mn-lt"/>
                <a:ea typeface="+mn-ea"/>
                <a:cs typeface="+mn-cs"/>
                <a:hlinkClick r:id="rId4" tooltip="w:Alexander the Great"/>
              </a:rPr>
              <a:t>Alexander the Great</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9619A016-3422-4A4E-8C4E-EC8C4530D9E1}" type="slidenum">
              <a:rPr lang="en-US" smtClean="0"/>
              <a:t>5</a:t>
            </a:fld>
            <a:endParaRPr lang="en-US"/>
          </a:p>
        </p:txBody>
      </p:sp>
    </p:spTree>
    <p:extLst>
      <p:ext uri="{BB962C8B-B14F-4D97-AF65-F5344CB8AC3E}">
        <p14:creationId xmlns:p14="http://schemas.microsoft.com/office/powerpoint/2010/main" val="3780488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PHGCOM [GFDL (http://www.gnu.org/copyleft/fdl.html), CC-BY-SA-3.0 (http://creativecommons.org/licenses/by-sa/3.0/) or CC BY-SA 2.5-2.0-1.0 (http://creativecommons.org/licenses/by-sa/2.5-2.0-1.0)], via Wikimedia Commons</a:t>
            </a:r>
          </a:p>
          <a:p>
            <a:endParaRPr lang="en-US" dirty="0"/>
          </a:p>
          <a:p>
            <a:r>
              <a:rPr lang="en-US" sz="1200" b="0" i="0" u="none" strike="noStrike" kern="1200" dirty="0">
                <a:solidFill>
                  <a:schemeClr val="tx1"/>
                </a:solidFill>
                <a:effectLst/>
                <a:latin typeface="+mn-lt"/>
                <a:ea typeface="+mn-ea"/>
                <a:cs typeface="+mn-cs"/>
                <a:hlinkClick r:id="rId3" tooltip="Silver coin"/>
              </a:rPr>
              <a:t>Silver coin</a:t>
            </a:r>
            <a:r>
              <a:rPr lang="en-US" sz="1200" b="0" i="0" kern="1200" dirty="0">
                <a:solidFill>
                  <a:schemeClr val="tx1"/>
                </a:solidFill>
                <a:effectLst/>
                <a:latin typeface="+mn-lt"/>
                <a:ea typeface="+mn-ea"/>
                <a:cs typeface="+mn-cs"/>
              </a:rPr>
              <a:t> of Alexander wearing the lion scalp of </a:t>
            </a:r>
            <a:r>
              <a:rPr lang="en-US" sz="1200" b="0" i="0" u="none" strike="noStrike" kern="1200" dirty="0">
                <a:solidFill>
                  <a:schemeClr val="tx1"/>
                </a:solidFill>
                <a:effectLst/>
                <a:latin typeface="+mn-lt"/>
                <a:ea typeface="+mn-ea"/>
                <a:cs typeface="+mn-cs"/>
                <a:hlinkClick r:id="rId4" tooltip="Herakles"/>
              </a:rPr>
              <a:t>Herakles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tooltip="British Museum"/>
              </a:rPr>
              <a:t>British Museum</a:t>
            </a:r>
            <a:endParaRPr lang="en-US" dirty="0"/>
          </a:p>
        </p:txBody>
      </p:sp>
      <p:sp>
        <p:nvSpPr>
          <p:cNvPr id="4" name="Slide Number Placeholder 3"/>
          <p:cNvSpPr>
            <a:spLocks noGrp="1"/>
          </p:cNvSpPr>
          <p:nvPr>
            <p:ph type="sldNum" sz="quarter" idx="10"/>
          </p:nvPr>
        </p:nvSpPr>
        <p:spPr/>
        <p:txBody>
          <a:bodyPr/>
          <a:lstStyle/>
          <a:p>
            <a:fld id="{9619A016-3422-4A4E-8C4E-EC8C4530D9E1}" type="slidenum">
              <a:rPr lang="en-US" smtClean="0"/>
              <a:t>6</a:t>
            </a:fld>
            <a:endParaRPr lang="en-US"/>
          </a:p>
        </p:txBody>
      </p:sp>
    </p:spTree>
    <p:extLst>
      <p:ext uri="{BB962C8B-B14F-4D97-AF65-F5344CB8AC3E}">
        <p14:creationId xmlns:p14="http://schemas.microsoft.com/office/powerpoint/2010/main" val="1015267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Map_Macedonia_336_BC-es.svg: </a:t>
            </a:r>
            <a:r>
              <a:rPr lang="en-US" dirty="0" err="1"/>
              <a:t>Marsyas</a:t>
            </a:r>
            <a:r>
              <a:rPr lang="en-US" dirty="0"/>
              <a:t> (French original); </a:t>
            </a:r>
            <a:r>
              <a:rPr lang="en-US" dirty="0" err="1"/>
              <a:t>Kordas</a:t>
            </a:r>
            <a:r>
              <a:rPr lang="en-US" dirty="0"/>
              <a:t> (Spanish translation) derivative work: </a:t>
            </a:r>
            <a:r>
              <a:rPr lang="en-US" dirty="0" err="1"/>
              <a:t>MinisterForBadTimes</a:t>
            </a:r>
            <a:r>
              <a:rPr lang="en-US" dirty="0"/>
              <a:t> [CC BY-SA 2.5 (http://creativecommons.org/licenses/by-sa/2.5), CC-BY-SA-3.0 (http://creativecommons.org/licenses/by-sa/3.0/) or GFDL (http://www.gnu.org/copyleft/fdl.html)], via Wikimedia Commons</a:t>
            </a:r>
          </a:p>
          <a:p>
            <a:endParaRPr lang="en-US" dirty="0"/>
          </a:p>
          <a:p>
            <a:r>
              <a:rPr lang="en-US" dirty="0"/>
              <a:t>The Kingdom of Macedon in 336 BC.</a:t>
            </a:r>
          </a:p>
        </p:txBody>
      </p:sp>
      <p:sp>
        <p:nvSpPr>
          <p:cNvPr id="4" name="Slide Number Placeholder 3"/>
          <p:cNvSpPr>
            <a:spLocks noGrp="1"/>
          </p:cNvSpPr>
          <p:nvPr>
            <p:ph type="sldNum" sz="quarter" idx="10"/>
          </p:nvPr>
        </p:nvSpPr>
        <p:spPr/>
        <p:txBody>
          <a:bodyPr/>
          <a:lstStyle/>
          <a:p>
            <a:fld id="{9619A016-3422-4A4E-8C4E-EC8C4530D9E1}" type="slidenum">
              <a:rPr lang="en-US" smtClean="0"/>
              <a:t>7</a:t>
            </a:fld>
            <a:endParaRPr lang="en-US"/>
          </a:p>
        </p:txBody>
      </p:sp>
    </p:spTree>
    <p:extLst>
      <p:ext uri="{BB962C8B-B14F-4D97-AF65-F5344CB8AC3E}">
        <p14:creationId xmlns:p14="http://schemas.microsoft.com/office/powerpoint/2010/main" val="3242536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Gautier </a:t>
            </a:r>
            <a:r>
              <a:rPr lang="en-US" dirty="0" err="1"/>
              <a:t>Poupeau</a:t>
            </a:r>
            <a:r>
              <a:rPr lang="en-US" dirty="0"/>
              <a:t> from Paris, France (César) [CC BY 2.0 (http://creativecommons.org/licenses/by/2.0)], via Wikimedia Commons</a:t>
            </a:r>
          </a:p>
          <a:p>
            <a:endParaRPr lang="en-US" dirty="0"/>
          </a:p>
          <a:p>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3" tooltip="Tusculum portrait"/>
              </a:rPr>
              <a:t>Tusculum portrait</a:t>
            </a:r>
            <a:r>
              <a:rPr lang="en-US" sz="1200" b="0" i="0" kern="1200" dirty="0">
                <a:solidFill>
                  <a:schemeClr val="tx1"/>
                </a:solidFill>
                <a:effectLst/>
                <a:latin typeface="+mn-lt"/>
                <a:ea typeface="+mn-ea"/>
                <a:cs typeface="+mn-cs"/>
              </a:rPr>
              <a:t>, perhaps the only surviving sculpture of Caesar made during his lifetime</a:t>
            </a:r>
            <a:endParaRPr lang="en-US" dirty="0"/>
          </a:p>
          <a:p>
            <a:endParaRPr lang="en-US" dirty="0"/>
          </a:p>
        </p:txBody>
      </p:sp>
      <p:sp>
        <p:nvSpPr>
          <p:cNvPr id="4" name="Slide Number Placeholder 3"/>
          <p:cNvSpPr>
            <a:spLocks noGrp="1"/>
          </p:cNvSpPr>
          <p:nvPr>
            <p:ph type="sldNum" sz="quarter" idx="10"/>
          </p:nvPr>
        </p:nvSpPr>
        <p:spPr/>
        <p:txBody>
          <a:bodyPr/>
          <a:lstStyle/>
          <a:p>
            <a:fld id="{9619A016-3422-4A4E-8C4E-EC8C4530D9E1}" type="slidenum">
              <a:rPr lang="en-US" smtClean="0"/>
              <a:t>8</a:t>
            </a:fld>
            <a:endParaRPr lang="en-US"/>
          </a:p>
        </p:txBody>
      </p:sp>
    </p:spTree>
    <p:extLst>
      <p:ext uri="{BB962C8B-B14F-4D97-AF65-F5344CB8AC3E}">
        <p14:creationId xmlns:p14="http://schemas.microsoft.com/office/powerpoint/2010/main" val="2354102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Classical Numismatic Group, Inc. http://www.cngcoins.com [GFDL (http://www.gnu.org/copyleft/fdl.html), CC-BY-SA-3.0 (http://creativecommons.org/licenses/by-sa/3.0/) or CC BY-SA 2.5 (http://creativecommons.org/licenses/by-sa/2.5)], via Wikimedia Commons</a:t>
            </a:r>
          </a:p>
          <a:p>
            <a:endParaRPr lang="en-US" dirty="0"/>
          </a:p>
          <a:p>
            <a:r>
              <a:rPr lang="en-US" sz="1200" b="0" i="0" kern="1200" dirty="0">
                <a:solidFill>
                  <a:schemeClr val="tx1"/>
                </a:solidFill>
                <a:effectLst/>
                <a:latin typeface="+mn-lt"/>
                <a:ea typeface="+mn-ea"/>
                <a:cs typeface="+mn-cs"/>
              </a:rPr>
              <a:t>A </a:t>
            </a:r>
            <a:r>
              <a:rPr lang="en-US" sz="1200" b="0" i="0" u="none" strike="noStrike" kern="1200" dirty="0">
                <a:solidFill>
                  <a:schemeClr val="tx1"/>
                </a:solidFill>
                <a:effectLst/>
                <a:latin typeface="+mn-lt"/>
                <a:ea typeface="+mn-ea"/>
                <a:cs typeface="+mn-cs"/>
                <a:hlinkClick r:id="rId3" tooltip="Denarius"/>
              </a:rPr>
              <a:t>denarius</a:t>
            </a:r>
            <a:r>
              <a:rPr lang="en-US" sz="1200" b="0" i="0" kern="1200" dirty="0">
                <a:solidFill>
                  <a:schemeClr val="tx1"/>
                </a:solidFill>
                <a:effectLst/>
                <a:latin typeface="+mn-lt"/>
                <a:ea typeface="+mn-ea"/>
                <a:cs typeface="+mn-cs"/>
              </a:rPr>
              <a:t> depicting Julius Caesar, dated February–March 44 BC; the goddess </a:t>
            </a:r>
            <a:r>
              <a:rPr lang="en-US" sz="1200" b="0" i="0" u="none" strike="noStrike" kern="1200" dirty="0">
                <a:solidFill>
                  <a:schemeClr val="tx1"/>
                </a:solidFill>
                <a:effectLst/>
                <a:latin typeface="+mn-lt"/>
                <a:ea typeface="+mn-ea"/>
                <a:cs typeface="+mn-cs"/>
                <a:hlinkClick r:id="rId4" tooltip="Venus (mythology)"/>
              </a:rPr>
              <a:t>Venus</a:t>
            </a:r>
            <a:r>
              <a:rPr lang="en-US" sz="1200" b="0" i="0" kern="1200" dirty="0">
                <a:solidFill>
                  <a:schemeClr val="tx1"/>
                </a:solidFill>
                <a:effectLst/>
                <a:latin typeface="+mn-lt"/>
                <a:ea typeface="+mn-ea"/>
                <a:cs typeface="+mn-cs"/>
              </a:rPr>
              <a:t> is shown on the reverse, holding </a:t>
            </a:r>
            <a:r>
              <a:rPr lang="en-US" sz="1200" b="0" i="0" u="none" strike="noStrike" kern="1200" dirty="0">
                <a:solidFill>
                  <a:schemeClr val="tx1"/>
                </a:solidFill>
                <a:effectLst/>
                <a:latin typeface="+mn-lt"/>
                <a:ea typeface="+mn-ea"/>
                <a:cs typeface="+mn-cs"/>
                <a:hlinkClick r:id="rId5" tooltip="Victoria (mythology)"/>
              </a:rPr>
              <a:t>Victoria</a:t>
            </a:r>
            <a:r>
              <a:rPr lang="en-US" sz="1200" b="0" i="0" kern="1200" dirty="0">
                <a:solidFill>
                  <a:schemeClr val="tx1"/>
                </a:solidFill>
                <a:effectLst/>
                <a:latin typeface="+mn-lt"/>
                <a:ea typeface="+mn-ea"/>
                <a:cs typeface="+mn-cs"/>
              </a:rPr>
              <a:t> and a scepter.</a:t>
            </a:r>
            <a:endParaRPr lang="en-US" dirty="0"/>
          </a:p>
        </p:txBody>
      </p:sp>
      <p:sp>
        <p:nvSpPr>
          <p:cNvPr id="4" name="Slide Number Placeholder 3"/>
          <p:cNvSpPr>
            <a:spLocks noGrp="1"/>
          </p:cNvSpPr>
          <p:nvPr>
            <p:ph type="sldNum" sz="quarter" idx="10"/>
          </p:nvPr>
        </p:nvSpPr>
        <p:spPr/>
        <p:txBody>
          <a:bodyPr/>
          <a:lstStyle/>
          <a:p>
            <a:fld id="{9619A016-3422-4A4E-8C4E-EC8C4530D9E1}" type="slidenum">
              <a:rPr lang="en-US" smtClean="0"/>
              <a:t>9</a:t>
            </a:fld>
            <a:endParaRPr lang="en-US"/>
          </a:p>
        </p:txBody>
      </p:sp>
    </p:spTree>
    <p:extLst>
      <p:ext uri="{BB962C8B-B14F-4D97-AF65-F5344CB8AC3E}">
        <p14:creationId xmlns:p14="http://schemas.microsoft.com/office/powerpoint/2010/main" val="4260656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F3533E-0216-4C74-B6C6-F826607E3DD3}"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F3344-C009-498A-89A3-4A966FD7AED7}" type="slidenum">
              <a:rPr lang="en-US" smtClean="0"/>
              <a:t>‹#›</a:t>
            </a:fld>
            <a:endParaRPr lang="en-US"/>
          </a:p>
        </p:txBody>
      </p:sp>
    </p:spTree>
    <p:extLst>
      <p:ext uri="{BB962C8B-B14F-4D97-AF65-F5344CB8AC3E}">
        <p14:creationId xmlns:p14="http://schemas.microsoft.com/office/powerpoint/2010/main" val="2621116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F3533E-0216-4C74-B6C6-F826607E3DD3}"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F3344-C009-498A-89A3-4A966FD7AED7}" type="slidenum">
              <a:rPr lang="en-US" smtClean="0"/>
              <a:t>‹#›</a:t>
            </a:fld>
            <a:endParaRPr lang="en-US"/>
          </a:p>
        </p:txBody>
      </p:sp>
    </p:spTree>
    <p:extLst>
      <p:ext uri="{BB962C8B-B14F-4D97-AF65-F5344CB8AC3E}">
        <p14:creationId xmlns:p14="http://schemas.microsoft.com/office/powerpoint/2010/main" val="1623500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F3533E-0216-4C74-B6C6-F826607E3DD3}"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F3344-C009-498A-89A3-4A966FD7AED7}" type="slidenum">
              <a:rPr lang="en-US" smtClean="0"/>
              <a:t>‹#›</a:t>
            </a:fld>
            <a:endParaRPr lang="en-US"/>
          </a:p>
        </p:txBody>
      </p:sp>
    </p:spTree>
    <p:extLst>
      <p:ext uri="{BB962C8B-B14F-4D97-AF65-F5344CB8AC3E}">
        <p14:creationId xmlns:p14="http://schemas.microsoft.com/office/powerpoint/2010/main" val="4109747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F3533E-0216-4C74-B6C6-F826607E3DD3}"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F3344-C009-498A-89A3-4A966FD7AED7}" type="slidenum">
              <a:rPr lang="en-US" smtClean="0"/>
              <a:t>‹#›</a:t>
            </a:fld>
            <a:endParaRPr lang="en-US"/>
          </a:p>
        </p:txBody>
      </p:sp>
    </p:spTree>
    <p:extLst>
      <p:ext uri="{BB962C8B-B14F-4D97-AF65-F5344CB8AC3E}">
        <p14:creationId xmlns:p14="http://schemas.microsoft.com/office/powerpoint/2010/main" val="58389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F3533E-0216-4C74-B6C6-F826607E3DD3}"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F3344-C009-498A-89A3-4A966FD7AED7}" type="slidenum">
              <a:rPr lang="en-US" smtClean="0"/>
              <a:t>‹#›</a:t>
            </a:fld>
            <a:endParaRPr lang="en-US"/>
          </a:p>
        </p:txBody>
      </p:sp>
    </p:spTree>
    <p:extLst>
      <p:ext uri="{BB962C8B-B14F-4D97-AF65-F5344CB8AC3E}">
        <p14:creationId xmlns:p14="http://schemas.microsoft.com/office/powerpoint/2010/main" val="162938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F3533E-0216-4C74-B6C6-F826607E3DD3}"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F3344-C009-498A-89A3-4A966FD7AED7}" type="slidenum">
              <a:rPr lang="en-US" smtClean="0"/>
              <a:t>‹#›</a:t>
            </a:fld>
            <a:endParaRPr lang="en-US"/>
          </a:p>
        </p:txBody>
      </p:sp>
    </p:spTree>
    <p:extLst>
      <p:ext uri="{BB962C8B-B14F-4D97-AF65-F5344CB8AC3E}">
        <p14:creationId xmlns:p14="http://schemas.microsoft.com/office/powerpoint/2010/main" val="88556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F3533E-0216-4C74-B6C6-F826607E3DD3}" type="datetimeFigureOut">
              <a:rPr lang="en-US" smtClean="0"/>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FF3344-C009-498A-89A3-4A966FD7AED7}" type="slidenum">
              <a:rPr lang="en-US" smtClean="0"/>
              <a:t>‹#›</a:t>
            </a:fld>
            <a:endParaRPr lang="en-US"/>
          </a:p>
        </p:txBody>
      </p:sp>
    </p:spTree>
    <p:extLst>
      <p:ext uri="{BB962C8B-B14F-4D97-AF65-F5344CB8AC3E}">
        <p14:creationId xmlns:p14="http://schemas.microsoft.com/office/powerpoint/2010/main" val="549746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F3533E-0216-4C74-B6C6-F826607E3DD3}" type="datetimeFigureOut">
              <a:rPr lang="en-US" smtClean="0"/>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FF3344-C009-498A-89A3-4A966FD7AED7}" type="slidenum">
              <a:rPr lang="en-US" smtClean="0"/>
              <a:t>‹#›</a:t>
            </a:fld>
            <a:endParaRPr lang="en-US"/>
          </a:p>
        </p:txBody>
      </p:sp>
    </p:spTree>
    <p:extLst>
      <p:ext uri="{BB962C8B-B14F-4D97-AF65-F5344CB8AC3E}">
        <p14:creationId xmlns:p14="http://schemas.microsoft.com/office/powerpoint/2010/main" val="1183819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F3533E-0216-4C74-B6C6-F826607E3DD3}" type="datetimeFigureOut">
              <a:rPr lang="en-US" smtClean="0"/>
              <a:t>1/23/2019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FF3344-C009-498A-89A3-4A966FD7AED7}" type="slidenum">
              <a:rPr lang="en-US" smtClean="0"/>
              <a:t>‹#›</a:t>
            </a:fld>
            <a:endParaRPr lang="en-US"/>
          </a:p>
        </p:txBody>
      </p:sp>
    </p:spTree>
    <p:extLst>
      <p:ext uri="{BB962C8B-B14F-4D97-AF65-F5344CB8AC3E}">
        <p14:creationId xmlns:p14="http://schemas.microsoft.com/office/powerpoint/2010/main" val="2582470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F3533E-0216-4C74-B6C6-F826607E3DD3}"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F3344-C009-498A-89A3-4A966FD7AED7}" type="slidenum">
              <a:rPr lang="en-US" smtClean="0"/>
              <a:t>‹#›</a:t>
            </a:fld>
            <a:endParaRPr lang="en-US"/>
          </a:p>
        </p:txBody>
      </p:sp>
    </p:spTree>
    <p:extLst>
      <p:ext uri="{BB962C8B-B14F-4D97-AF65-F5344CB8AC3E}">
        <p14:creationId xmlns:p14="http://schemas.microsoft.com/office/powerpoint/2010/main" val="2783580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F3533E-0216-4C74-B6C6-F826607E3DD3}"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F3344-C009-498A-89A3-4A966FD7AED7}" type="slidenum">
              <a:rPr lang="en-US" smtClean="0"/>
              <a:t>‹#›</a:t>
            </a:fld>
            <a:endParaRPr lang="en-US"/>
          </a:p>
        </p:txBody>
      </p:sp>
    </p:spTree>
    <p:extLst>
      <p:ext uri="{BB962C8B-B14F-4D97-AF65-F5344CB8AC3E}">
        <p14:creationId xmlns:p14="http://schemas.microsoft.com/office/powerpoint/2010/main" val="1324808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F3533E-0216-4C74-B6C6-F826607E3DD3}" type="datetimeFigureOut">
              <a:rPr lang="en-US" smtClean="0"/>
              <a:t>1/23/2019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F3344-C009-498A-89A3-4A966FD7AED7}" type="slidenum">
              <a:rPr lang="en-US" smtClean="0"/>
              <a:t>‹#›</a:t>
            </a:fld>
            <a:endParaRPr lang="en-US"/>
          </a:p>
        </p:txBody>
      </p:sp>
    </p:spTree>
    <p:extLst>
      <p:ext uri="{BB962C8B-B14F-4D97-AF65-F5344CB8AC3E}">
        <p14:creationId xmlns:p14="http://schemas.microsoft.com/office/powerpoint/2010/main" val="343223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9471" y="2168738"/>
            <a:ext cx="11133056" cy="2387600"/>
          </a:xfrm>
          <a:solidFill>
            <a:schemeClr val="bg1">
              <a:alpha val="49000"/>
            </a:schemeClr>
          </a:solidFill>
        </p:spPr>
        <p:txBody>
          <a:bodyPr>
            <a:noAutofit/>
          </a:bodyPr>
          <a:lstStyle/>
          <a:p>
            <a:r>
              <a:rPr lang="en-US" sz="7200" dirty="0">
                <a:latin typeface="DEGAWS Demo" panose="02000500000000000000" pitchFamily="2" charset="0"/>
              </a:rPr>
              <a:t>Classical Mediterranean </a:t>
            </a:r>
          </a:p>
        </p:txBody>
      </p:sp>
      <p:sp>
        <p:nvSpPr>
          <p:cNvPr id="3" name="Subtitle 2"/>
          <p:cNvSpPr>
            <a:spLocks noGrp="1"/>
          </p:cNvSpPr>
          <p:nvPr>
            <p:ph type="subTitle" idx="1"/>
          </p:nvPr>
        </p:nvSpPr>
        <p:spPr>
          <a:xfrm>
            <a:off x="2936449" y="5308290"/>
            <a:ext cx="6319101" cy="555182"/>
          </a:xfrm>
        </p:spPr>
        <p:style>
          <a:lnRef idx="0">
            <a:schemeClr val="accent6"/>
          </a:lnRef>
          <a:fillRef idx="3">
            <a:schemeClr val="accent6"/>
          </a:fillRef>
          <a:effectRef idx="3">
            <a:schemeClr val="accent6"/>
          </a:effectRef>
          <a:fontRef idx="minor">
            <a:schemeClr val="lt1"/>
          </a:fontRef>
        </p:style>
        <p:txBody>
          <a:bodyPr>
            <a:normAutofit fontScale="85000" lnSpcReduction="10000"/>
          </a:bodyPr>
          <a:lstStyle/>
          <a:p>
            <a:r>
              <a:rPr lang="en-US" dirty="0"/>
              <a:t>For each source, see slide notes for additional information</a:t>
            </a:r>
          </a:p>
        </p:txBody>
      </p:sp>
    </p:spTree>
    <p:extLst>
      <p:ext uri="{BB962C8B-B14F-4D97-AF65-F5344CB8AC3E}">
        <p14:creationId xmlns:p14="http://schemas.microsoft.com/office/powerpoint/2010/main" val="3597442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8484" y="0"/>
            <a:ext cx="9895031" cy="6858000"/>
          </a:xfrm>
          <a:prstGeom prst="rect">
            <a:avLst/>
          </a:prstGeom>
        </p:spPr>
      </p:pic>
      <p:sp>
        <p:nvSpPr>
          <p:cNvPr id="3" name="TextBox 2"/>
          <p:cNvSpPr txBox="1"/>
          <p:nvPr/>
        </p:nvSpPr>
        <p:spPr>
          <a:xfrm>
            <a:off x="3762102" y="6113417"/>
            <a:ext cx="3749040"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Augustus Caesar</a:t>
            </a:r>
          </a:p>
        </p:txBody>
      </p:sp>
    </p:spTree>
    <p:extLst>
      <p:ext uri="{BB962C8B-B14F-4D97-AF65-F5344CB8AC3E}">
        <p14:creationId xmlns:p14="http://schemas.microsoft.com/office/powerpoint/2010/main" val="1760670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0331" y="613954"/>
            <a:ext cx="4023360"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Ancient Greek World</a:t>
            </a:r>
          </a:p>
        </p:txBody>
      </p:sp>
    </p:spTree>
    <p:extLst>
      <p:ext uri="{BB962C8B-B14F-4D97-AF65-F5344CB8AC3E}">
        <p14:creationId xmlns:p14="http://schemas.microsoft.com/office/powerpoint/2010/main" val="829938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0" y="0"/>
            <a:ext cx="4572000" cy="6858000"/>
          </a:xfrm>
          <a:prstGeom prst="rect">
            <a:avLst/>
          </a:prstGeom>
        </p:spPr>
      </p:pic>
      <p:sp>
        <p:nvSpPr>
          <p:cNvPr id="4" name="TextBox 3"/>
          <p:cNvSpPr txBox="1"/>
          <p:nvPr/>
        </p:nvSpPr>
        <p:spPr>
          <a:xfrm>
            <a:off x="9130937" y="718457"/>
            <a:ext cx="2076994"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Plato</a:t>
            </a:r>
          </a:p>
        </p:txBody>
      </p:sp>
    </p:spTree>
    <p:extLst>
      <p:ext uri="{BB962C8B-B14F-4D97-AF65-F5344CB8AC3E}">
        <p14:creationId xmlns:p14="http://schemas.microsoft.com/office/powerpoint/2010/main" val="3750023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43752" y="0"/>
            <a:ext cx="6504495" cy="6858000"/>
          </a:xfrm>
          <a:prstGeom prst="rect">
            <a:avLst/>
          </a:prstGeom>
        </p:spPr>
      </p:pic>
    </p:spTree>
    <p:extLst>
      <p:ext uri="{BB962C8B-B14F-4D97-AF65-F5344CB8AC3E}">
        <p14:creationId xmlns:p14="http://schemas.microsoft.com/office/powerpoint/2010/main" val="2090284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0"/>
            <a:ext cx="11430000" cy="6858000"/>
          </a:xfrm>
          <a:prstGeom prst="rect">
            <a:avLst/>
          </a:prstGeom>
        </p:spPr>
      </p:pic>
      <p:sp>
        <p:nvSpPr>
          <p:cNvPr id="3" name="TextBox 2"/>
          <p:cNvSpPr txBox="1"/>
          <p:nvPr/>
        </p:nvSpPr>
        <p:spPr>
          <a:xfrm>
            <a:off x="6096000" y="6211669"/>
            <a:ext cx="4511040"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Alexander the Great</a:t>
            </a:r>
          </a:p>
        </p:txBody>
      </p:sp>
    </p:spTree>
    <p:extLst>
      <p:ext uri="{BB962C8B-B14F-4D97-AF65-F5344CB8AC3E}">
        <p14:creationId xmlns:p14="http://schemas.microsoft.com/office/powerpoint/2010/main" val="2897008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56132"/>
            <a:ext cx="12192000" cy="6345735"/>
          </a:xfrm>
          <a:prstGeom prst="rect">
            <a:avLst/>
          </a:prstGeom>
        </p:spPr>
      </p:pic>
    </p:spTree>
    <p:extLst>
      <p:ext uri="{BB962C8B-B14F-4D97-AF65-F5344CB8AC3E}">
        <p14:creationId xmlns:p14="http://schemas.microsoft.com/office/powerpoint/2010/main" val="2321209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12427" y="0"/>
            <a:ext cx="8567146" cy="6858000"/>
          </a:xfrm>
          <a:prstGeom prst="rect">
            <a:avLst/>
          </a:prstGeom>
        </p:spPr>
      </p:pic>
    </p:spTree>
    <p:extLst>
      <p:ext uri="{BB962C8B-B14F-4D97-AF65-F5344CB8AC3E}">
        <p14:creationId xmlns:p14="http://schemas.microsoft.com/office/powerpoint/2010/main" val="2473032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40291" y="0"/>
            <a:ext cx="4511417" cy="6858000"/>
          </a:xfrm>
          <a:prstGeom prst="rect">
            <a:avLst/>
          </a:prstGeom>
        </p:spPr>
      </p:pic>
      <p:sp>
        <p:nvSpPr>
          <p:cNvPr id="3" name="TextBox 2"/>
          <p:cNvSpPr txBox="1"/>
          <p:nvPr/>
        </p:nvSpPr>
        <p:spPr>
          <a:xfrm>
            <a:off x="9130937" y="718457"/>
            <a:ext cx="2651760"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Julius Caesar</a:t>
            </a:r>
          </a:p>
        </p:txBody>
      </p:sp>
    </p:spTree>
    <p:extLst>
      <p:ext uri="{BB962C8B-B14F-4D97-AF65-F5344CB8AC3E}">
        <p14:creationId xmlns:p14="http://schemas.microsoft.com/office/powerpoint/2010/main" val="1688031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6311" y="304800"/>
            <a:ext cx="11355676" cy="6202680"/>
          </a:xfrm>
          <a:prstGeom prst="rect">
            <a:avLst/>
          </a:prstGeom>
          <a:solidFill>
            <a:schemeClr val="bg1"/>
          </a:solidFill>
        </p:spPr>
      </p:pic>
    </p:spTree>
    <p:extLst>
      <p:ext uri="{BB962C8B-B14F-4D97-AF65-F5344CB8AC3E}">
        <p14:creationId xmlns:p14="http://schemas.microsoft.com/office/powerpoint/2010/main" val="37518447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6AE5CABC7AB24B85B741258C32403E" ma:contentTypeVersion="2" ma:contentTypeDescription="Create a new document." ma:contentTypeScope="" ma:versionID="714b1951fc6ed8263d1d7679d152ef62">
  <xsd:schema xmlns:xsd="http://www.w3.org/2001/XMLSchema" xmlns:xs="http://www.w3.org/2001/XMLSchema" xmlns:p="http://schemas.microsoft.com/office/2006/metadata/properties" xmlns:ns1="http://schemas.microsoft.com/sharepoint/v3" targetNamespace="http://schemas.microsoft.com/office/2006/metadata/properties" ma:root="true" ma:fieldsID="6f9746fe128b0ca74698fd9d7c13d3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DA247C-D335-4CE4-BF94-9386E043F4F8}">
  <ds:schemaRefs>
    <ds:schemaRef ds:uri="http://www.w3.org/XML/1998/namespace"/>
    <ds:schemaRef ds:uri="http://schemas.microsoft.com/office/infopath/2007/PartnerControls"/>
    <ds:schemaRef ds:uri="http://schemas.openxmlformats.org/package/2006/metadata/core-properties"/>
    <ds:schemaRef ds:uri="http://schemas.microsoft.com/sharepoint/v3"/>
    <ds:schemaRef ds:uri="http://purl.org/dc/elements/1.1/"/>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0E3558A9-92D6-4695-9154-9D30FDDD71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3AF660-BC9C-4014-9983-7DDF138261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1354</TotalTime>
  <Words>537</Words>
  <Application>Microsoft Office PowerPoint</Application>
  <PresentationFormat>Custom</PresentationFormat>
  <Paragraphs>41</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 Light</vt:lpstr>
      <vt:lpstr>DEGAWS Demo</vt:lpstr>
      <vt:lpstr>Calibri</vt:lpstr>
      <vt:lpstr>Office Theme</vt:lpstr>
      <vt:lpstr>Classical Mediterranean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Classical Mediterranean</dc:title>
  <dc:creator>Chris Leonard</dc:creator>
  <cp:lastModifiedBy>BOE Lab</cp:lastModifiedBy>
  <cp:revision>4</cp:revision>
  <dcterms:created xsi:type="dcterms:W3CDTF">2017-05-30T04:09:38Z</dcterms:created>
  <dcterms:modified xsi:type="dcterms:W3CDTF">2019-01-23T16:21:21Z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0x010100D76AE5CABC7AB24B85B741258C32403E</vt:lpwstr>
  </property>
</Properties>
</file>