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256"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2406" autoAdjust="0"/>
  </p:normalViewPr>
  <p:slideViewPr>
    <p:cSldViewPr snapToGrid="0">
      <p:cViewPr>
        <p:scale>
          <a:sx n="81" d="100"/>
          <a:sy n="81" d="100"/>
        </p:scale>
        <p:origin x="-8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9A7A80AC-A2E2-42B8-A516-FD0154BD668C}" type="datetimeFigureOut">
              <a:rPr lang="en-US"/>
              <a:pPr>
                <a:defRPr/>
              </a:pPr>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26D20E2-490D-4190-883B-89C20EE37880}" type="slidenum">
              <a:rPr lang="en-US" altLang="en-US"/>
              <a:pPr/>
              <a:t>‹#›</a:t>
            </a:fld>
            <a:endParaRPr lang="en-US" altLang="en-US"/>
          </a:p>
        </p:txBody>
      </p:sp>
    </p:spTree>
    <p:extLst>
      <p:ext uri="{BB962C8B-B14F-4D97-AF65-F5344CB8AC3E}">
        <p14:creationId xmlns:p14="http://schemas.microsoft.com/office/powerpoint/2010/main" val="42609131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By ~crystalina~ (Flickr) [CC BY 2.0 (http://creativecommons.org/licenses/by/2.0)], via Wikimedia Commons</a:t>
            </a:r>
          </a:p>
          <a:p>
            <a:pPr>
              <a:spcBef>
                <a:spcPct val="0"/>
              </a:spcBef>
            </a:pPr>
            <a:r>
              <a:rPr lang="en-US" altLang="en-US" smtClean="0"/>
              <a:t>https://upload.wikimedia.org/wikipedia/commons/1/1e/Koran_cover_calligraphy.PNG</a:t>
            </a:r>
          </a:p>
        </p:txBody>
      </p:sp>
      <p:sp>
        <p:nvSpPr>
          <p:cNvPr id="410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5EE3C12-CF11-4B27-84FD-38C843F41B80}"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Built by Mughal emperor Shah Jahan for his beloved wife, the Taj Mahal is a world-renowned testament to Mughal architecture.</a:t>
            </a:r>
          </a:p>
          <a:p>
            <a:pPr>
              <a:spcBef>
                <a:spcPct val="0"/>
              </a:spcBef>
            </a:pPr>
            <a:endParaRPr lang="en-US" altLang="en-US" smtClean="0"/>
          </a:p>
          <a:p>
            <a:pPr>
              <a:spcBef>
                <a:spcPct val="0"/>
              </a:spcBef>
            </a:pPr>
            <a:r>
              <a:rPr lang="en-US" altLang="en-US" smtClean="0"/>
              <a:t>Dhirad [GFDL (http://www.gnu.org/copyleft/fdl.html), CC-BY-SA-3.0 (http://creativecommons.org/licenses/by-sa/3.0/) or CC BY-SA 2.0 (http://creativecommons.org/licenses/by-sa/2.0)], via Wikimedia Commons</a:t>
            </a:r>
          </a:p>
          <a:p>
            <a:pPr>
              <a:spcBef>
                <a:spcPct val="0"/>
              </a:spcBef>
            </a:pPr>
            <a:r>
              <a:rPr lang="en-US" altLang="en-US" smtClean="0"/>
              <a:t>https://upload.wikimedia.org/wikipedia/commons/c/c8/Taj_Mahal_in_March_2004.jpg</a:t>
            </a:r>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8989F7E-7592-4B05-96FA-023DDA03A084}"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Ottoman Empire volley gun with 9 barrels, early 16th century</a:t>
            </a:r>
          </a:p>
          <a:p>
            <a:pPr>
              <a:spcBef>
                <a:spcPct val="0"/>
              </a:spcBef>
            </a:pPr>
            <a:endParaRPr lang="en-US" altLang="en-US" smtClean="0"/>
          </a:p>
          <a:p>
            <a:pPr>
              <a:spcBef>
                <a:spcPct val="0"/>
              </a:spcBef>
            </a:pPr>
            <a:r>
              <a:rPr lang="en-US" altLang="en-US" smtClean="0"/>
              <a:t>By PHGCOM [Public domain], via Wikimedia Commons</a:t>
            </a:r>
          </a:p>
          <a:p>
            <a:pPr>
              <a:spcBef>
                <a:spcPct val="0"/>
              </a:spcBef>
            </a:pPr>
            <a:r>
              <a:rPr lang="en-US" altLang="en-US" smtClean="0"/>
              <a:t>https://upload.wikimedia.org/wikipedia/commons/f/f6/Early_16th_century_Ottoman_volley_gun.jpg</a:t>
            </a:r>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0D5977EA-0AB3-4FF2-838D-13B11A1EF918}" type="slidenum">
              <a:rPr lang="en-US" altLang="en-US"/>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Abu'l-Fazl ibn Mubarak presenting Akbarnama to the Grand Mogul Akbar. Mughal miniature.</a:t>
            </a:r>
          </a:p>
          <a:p>
            <a:pPr>
              <a:spcBef>
                <a:spcPct val="0"/>
              </a:spcBef>
            </a:pPr>
            <a:endParaRPr lang="en-US" altLang="en-US" smtClean="0"/>
          </a:p>
          <a:p>
            <a:pPr>
              <a:spcBef>
                <a:spcPct val="0"/>
              </a:spcBef>
            </a:pPr>
            <a:r>
              <a:rPr lang="en-US" altLang="en-US" smtClean="0"/>
              <a:t>By </a:t>
            </a:r>
            <a:r>
              <a:rPr lang="az-Cyrl-AZ" altLang="en-US" smtClean="0"/>
              <a:t>Евгений Ардаев </a:t>
            </a:r>
            <a:r>
              <a:rPr lang="en-US" altLang="en-US" smtClean="0"/>
              <a:t>at ru.wikipedia [Public domain], from Wikimedia Commons</a:t>
            </a:r>
          </a:p>
          <a:p>
            <a:pPr>
              <a:spcBef>
                <a:spcPct val="0"/>
              </a:spcBef>
            </a:pPr>
            <a:r>
              <a:rPr lang="en-US" altLang="en-US" smtClean="0"/>
              <a:t>https://upload.wikimedia.org/wikipedia/commons/f/f1/AbulFazlPresentingAkbarnama.jpg</a:t>
            </a:r>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B931DE5-04F3-4EF7-A292-6412C3BD45C1}" type="slidenum">
              <a:rPr lang="en-US" altLang="en-US"/>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Lahore Fort complex (including Moti Masjid, Naulakha Pavilion, Sheesh Mahal and others)</a:t>
            </a:r>
          </a:p>
          <a:p>
            <a:pPr>
              <a:spcBef>
                <a:spcPct val="0"/>
              </a:spcBef>
            </a:pPr>
            <a:endParaRPr lang="en-US" altLang="en-US" smtClean="0"/>
          </a:p>
          <a:p>
            <a:pPr>
              <a:spcBef>
                <a:spcPct val="0"/>
              </a:spcBef>
            </a:pPr>
            <a:r>
              <a:rPr lang="en-US" altLang="en-US" smtClean="0"/>
              <a:t>By Rohaan Bhatti (Own work) [CC BY-SA 3.0 (http://creativecommons.org/licenses/by-sa/3.0)], via Wikimedia Commons</a:t>
            </a:r>
          </a:p>
          <a:p>
            <a:pPr>
              <a:spcBef>
                <a:spcPct val="0"/>
              </a:spcBef>
            </a:pPr>
            <a:r>
              <a:rPr lang="en-US" altLang="en-US" smtClean="0"/>
              <a:t>https://upload.wikimedia.org/wikipedia/commons/4/4f/Lahore_Fort_view_from_Baradari.jpg</a:t>
            </a:r>
          </a:p>
        </p:txBody>
      </p:sp>
      <p:sp>
        <p:nvSpPr>
          <p:cNvPr id="2867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B33BAE2-E264-4018-8E29-98F0431E3713}" type="slidenum">
              <a:rPr lang="en-US" altLang="en-US"/>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Illustrations from the Manuscript of Baburnama (Memoirs of Babur) - Late 16th Century</a:t>
            </a:r>
          </a:p>
          <a:p>
            <a:pPr>
              <a:spcBef>
                <a:spcPct val="0"/>
              </a:spcBef>
            </a:pPr>
            <a:r>
              <a:rPr lang="en-US" altLang="en-US" smtClean="0"/>
              <a:t>Bāburnāma is the memoirs of Ẓahīr ud-Dīn Muḥammad Bābur (1483-1530), founder of the Mughal Empire and a great-great-great-grandson of Timur. It is an autobiographical work, originally written in the Chagatai language, known to Babur as "Turki" (meaning Turkic), the spoken language of the Andijan-Timurids. Because of Babur's cultural origin, his prose is highly Persianized in its sentence structure, morphology, and vocabulary,and also contains many phrases and smaller poems in Persian. During Emperor Akbar's reign, the work was completely translated to Persian by a Mughal courtier, Abdul Rahīm, in AH (Hijri) 998 (1589-90).</a:t>
            </a:r>
          </a:p>
          <a:p>
            <a:pPr>
              <a:spcBef>
                <a:spcPct val="0"/>
              </a:spcBef>
            </a:pPr>
            <a:r>
              <a:rPr lang="en-US" altLang="en-US" smtClean="0"/>
              <a:t>These Paintings, being a fragment of a dispersed copy, was executed most probably in the late 10th AH /16th CE century. It contains 30 mostly full-page miniatures in fine Mughal style by at least two different artists. Another major fragment of this work (57 folios) is in the State Museum of Eastern Cultures, Moscow.</a:t>
            </a:r>
          </a:p>
          <a:p>
            <a:pPr>
              <a:spcBef>
                <a:spcPct val="0"/>
              </a:spcBef>
            </a:pPr>
            <a:endParaRPr lang="en-US" altLang="en-US" smtClean="0"/>
          </a:p>
          <a:p>
            <a:pPr>
              <a:spcBef>
                <a:spcPct val="0"/>
              </a:spcBef>
            </a:pPr>
            <a:r>
              <a:rPr lang="en-US" altLang="en-US" smtClean="0"/>
              <a:t>By Ẓahīr ud-Dīn Muḥammad Bābur (1483-1530) It contains 30 mostly full-page miniatures in fine Mughal style by at least two different artists. [Public domain], via Wikimedia Commons</a:t>
            </a:r>
          </a:p>
          <a:p>
            <a:pPr>
              <a:spcBef>
                <a:spcPct val="0"/>
              </a:spcBef>
            </a:pPr>
            <a:r>
              <a:rPr lang="en-US" altLang="en-US" smtClean="0"/>
              <a:t>https://upload.wikimedia.org/wikipedia/commons/3/37/The_battle_of_Panipat_and_the_death_of_Sultan_Ibr%C4%81h%C4%ABm%2C_the_last_of_the_L%C5%8Dd%C4%AB_Sultans_of_Delhi.jpg</a:t>
            </a:r>
          </a:p>
        </p:txBody>
      </p:sp>
      <p:sp>
        <p:nvSpPr>
          <p:cNvPr id="3072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8E12B440-534B-4FA2-AD66-9EA9B9E81F8B}" type="slidenum">
              <a:rPr lang="en-US" altLang="en-US"/>
              <a:pPr/>
              <a:t>14</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Shah Suleiman I and his courtiers, Isfahan, 1670. Painter is Ali Qoli Jabbador, and is kept at The St. Petersburg Institute of Oriental Studies in Russia, ever since it was acquired by Tsar Nicholas II. Note the two Georgian figures with their names at the top left.</a:t>
            </a:r>
          </a:p>
          <a:p>
            <a:pPr>
              <a:spcBef>
                <a:spcPct val="0"/>
              </a:spcBef>
            </a:pPr>
            <a:endParaRPr lang="en-US" altLang="en-US" smtClean="0"/>
          </a:p>
          <a:p>
            <a:pPr>
              <a:spcBef>
                <a:spcPct val="0"/>
              </a:spcBef>
            </a:pPr>
            <a:r>
              <a:rPr lang="en-US" altLang="en-US" smtClean="0"/>
              <a:t>https://upload.wikimedia.org/wikipedia/commons/2/2c/Shah_soleiman_safavi.jpg</a:t>
            </a:r>
          </a:p>
          <a:p>
            <a:pPr>
              <a:spcBef>
                <a:spcPct val="0"/>
              </a:spcBef>
            </a:pPr>
            <a:r>
              <a:rPr lang="en-US" altLang="en-US" smtClean="0"/>
              <a:t>By Ali Qoli Jabbador [GFDL (http://www.gnu.org/copyleft/fdl.html) or CC-BY-SA-3.0 (http://creativecommons.org/licenses/by-sa/3.0/)], via Wikimedia Commons</a:t>
            </a:r>
          </a:p>
        </p:txBody>
      </p:sp>
      <p:sp>
        <p:nvSpPr>
          <p:cNvPr id="614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278A0027-3CB0-4E61-A044-9D4151E7C13E}"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Mosque of Uqba (Great Mosque of Kairouan), founded by the Umayyad general Uqba Ibn Nafi in 670 CE, is the oldest and most prestigious mosque in the Muslim West; its present form dates from the 9th century, Kairouan, Tunisia.</a:t>
            </a:r>
          </a:p>
          <a:p>
            <a:pPr>
              <a:spcBef>
                <a:spcPct val="0"/>
              </a:spcBef>
            </a:pPr>
            <a:endParaRPr lang="en-US" altLang="en-US" smtClean="0"/>
          </a:p>
          <a:p>
            <a:pPr>
              <a:spcBef>
                <a:spcPct val="0"/>
              </a:spcBef>
            </a:pPr>
            <a:r>
              <a:rPr lang="en-US" altLang="en-US" smtClean="0"/>
              <a:t>By weetoon66 (Flickr: Great mosque - Kairouan - Grande mosquée) [CC BY-SA 2.0 (http://creativecommons.org/licenses/by-sa/2.0)], via Wikimedia Commons</a:t>
            </a:r>
          </a:p>
          <a:p>
            <a:pPr>
              <a:spcBef>
                <a:spcPct val="0"/>
              </a:spcBef>
            </a:pPr>
            <a:r>
              <a:rPr lang="en-US" altLang="en-US" smtClean="0"/>
              <a:t>https://upload.wikimedia.org/wikipedia/commons/3/31/Grande_Mosqu%C3%A9e_de_Kairouan%2C_vue_d%27ensemble.jpg</a:t>
            </a:r>
          </a:p>
        </p:txBody>
      </p:sp>
      <p:sp>
        <p:nvSpPr>
          <p:cNvPr id="819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CF33933B-B096-4DB6-8559-0039F8C4D3E6}"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By attributed to Abraham Cresques [Public domain], via Wikimedia Commons</a:t>
            </a:r>
          </a:p>
          <a:p>
            <a:pPr>
              <a:spcBef>
                <a:spcPct val="0"/>
              </a:spcBef>
            </a:pPr>
            <a:r>
              <a:rPr lang="en-US" altLang="en-US" smtClean="0"/>
              <a:t>https://upload.wikimedia.org/wikipedia/commons/7/7a/Catalan_Atlas_BNF_Sheet_6_Western_Sahara.jpg</a:t>
            </a:r>
          </a:p>
          <a:p>
            <a:pPr>
              <a:spcBef>
                <a:spcPct val="0"/>
              </a:spcBef>
            </a:pPr>
            <a:endParaRPr lang="en-US" altLang="en-US" smtClean="0"/>
          </a:p>
          <a:p>
            <a:pPr>
              <a:spcBef>
                <a:spcPct val="0"/>
              </a:spcBef>
            </a:pPr>
            <a:r>
              <a:rPr lang="en-US" altLang="en-US" smtClean="0"/>
              <a:t>Sheet 6 out of 12. This is the lower portion of the sheet and shows the Western Sahara. The Atlas Mountains are at the top and the River Niger at the bottom. Mansa Musa is shown sitting on a throne and holding a gold coin.</a:t>
            </a:r>
          </a:p>
        </p:txBody>
      </p:sp>
      <p:sp>
        <p:nvSpPr>
          <p:cNvPr id="1024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68F1A91-578E-4FA1-9E78-D1B880A87684}"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pages above are from Timbuktu Manuscripts written in Sudani script (a form of Arabic) from the Mali Empire showing established knowledge of astronomy and mathematics. Today there are close to a million of these manuscripts found in Timbuktu alone.</a:t>
            </a:r>
          </a:p>
          <a:p>
            <a:pPr>
              <a:spcBef>
                <a:spcPct val="0"/>
              </a:spcBef>
            </a:pPr>
            <a:endParaRPr lang="en-US" altLang="en-US" smtClean="0"/>
          </a:p>
          <a:p>
            <a:pPr>
              <a:spcBef>
                <a:spcPct val="0"/>
              </a:spcBef>
            </a:pPr>
            <a:r>
              <a:rPr lang="en-US" altLang="en-US" smtClean="0"/>
              <a:t>See page for author [Public domain], via Wikimedia Commons</a:t>
            </a:r>
          </a:p>
          <a:p>
            <a:pPr>
              <a:spcBef>
                <a:spcPct val="0"/>
              </a:spcBef>
            </a:pPr>
            <a:r>
              <a:rPr lang="en-US" altLang="en-US" smtClean="0"/>
              <a:t>https://upload.wikimedia.org/wikipedia/commons/4/4f/Timbuktu-manuscripts-astronomy-mathematics.jpg</a:t>
            </a:r>
          </a:p>
        </p:txBody>
      </p:sp>
      <p:sp>
        <p:nvSpPr>
          <p:cNvPr id="1229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5F8EBBB0-B0F8-4DEF-936C-08D42CD2E34D}" type="slidenum">
              <a:rPr lang="en-US" altLang="en-US"/>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Art and Picture Collection, The New York Public Library. "In The Slave-Market At Khartoum." The New York Public Library Digital Collections. 18--?. http://digitalcollections.nypl.org/items/510d47e1-3378-a3d9-e040-e00a18064a99</a:t>
            </a:r>
          </a:p>
        </p:txBody>
      </p:sp>
      <p:sp>
        <p:nvSpPr>
          <p:cNvPr id="143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B131AF39-210E-4A42-9899-C129BD54D13E}"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Ismail's battle with Uzbek warlord Muhammad Shaybani Khan in 1510, on a folio from the </a:t>
            </a:r>
            <a:r>
              <a:rPr lang="en-US" altLang="en-US" i="1" smtClean="0"/>
              <a:t>Kebir Musaver Silsilname.</a:t>
            </a:r>
            <a:r>
              <a:rPr lang="en-US" altLang="en-US" smtClean="0"/>
              <a:t> After the battle Ismail purportedly gilded the skull of Shaybani Khan for use as a wine goblet.</a:t>
            </a:r>
          </a:p>
          <a:p>
            <a:pPr>
              <a:spcBef>
                <a:spcPct val="0"/>
              </a:spcBef>
            </a:pPr>
            <a:endParaRPr lang="en-US" altLang="en-US" smtClean="0"/>
          </a:p>
          <a:p>
            <a:pPr>
              <a:spcBef>
                <a:spcPct val="0"/>
              </a:spcBef>
            </a:pPr>
            <a:r>
              <a:rPr lang="en-US" altLang="en-US" smtClean="0"/>
              <a:t>Folio from the Tarikh-i alam-aray-i Shah Ismail (The World Adorning History of Shah Ismail); The Battle between Shah Ismail and Shaybani Khan</a:t>
            </a:r>
          </a:p>
          <a:p>
            <a:pPr>
              <a:spcBef>
                <a:spcPct val="0"/>
              </a:spcBef>
            </a:pPr>
            <a:r>
              <a:rPr lang="en-US" altLang="en-US" smtClean="0"/>
              <a:t>Opaque watercolor and ink on paper</a:t>
            </a:r>
          </a:p>
          <a:p>
            <a:pPr>
              <a:spcBef>
                <a:spcPct val="0"/>
              </a:spcBef>
            </a:pPr>
            <a:r>
              <a:rPr lang="en-US" altLang="en-US" smtClean="0"/>
              <a:t>H: 23.6 W: 15.1 cm</a:t>
            </a:r>
          </a:p>
          <a:p>
            <a:pPr>
              <a:spcBef>
                <a:spcPct val="0"/>
              </a:spcBef>
            </a:pPr>
            <a:r>
              <a:rPr lang="en-US" altLang="en-US" smtClean="0"/>
              <a:t>Isfahan, Iran circa 1688</a:t>
            </a:r>
          </a:p>
          <a:p>
            <a:pPr>
              <a:spcBef>
                <a:spcPct val="0"/>
              </a:spcBef>
            </a:pPr>
            <a:endParaRPr lang="en-US" altLang="en-US" smtClean="0"/>
          </a:p>
          <a:p>
            <a:pPr>
              <a:spcBef>
                <a:spcPct val="0"/>
              </a:spcBef>
            </a:pPr>
            <a:r>
              <a:rPr lang="en-US" altLang="en-US" smtClean="0"/>
              <a:t>https://upload.wikimedia.org/wikipedia/commons/5/57/The_Battle_between_Shah_Ismail_and_Shaybani_Khan.jpg</a:t>
            </a:r>
          </a:p>
          <a:p>
            <a:pPr>
              <a:spcBef>
                <a:spcPct val="0"/>
              </a:spcBef>
            </a:pPr>
            <a:r>
              <a:rPr lang="en-US" altLang="en-US" smtClean="0"/>
              <a:t>By Mu'in Musavvir , (Iranian, Safavid dynasty [Public domain], via Wikimedia Commons</a:t>
            </a:r>
          </a:p>
          <a:p>
            <a:pPr>
              <a:spcBef>
                <a:spcPct val="0"/>
              </a:spcBef>
            </a:pPr>
            <a:endParaRPr lang="en-US" altLang="en-US" smtClean="0"/>
          </a:p>
          <a:p>
            <a:pPr>
              <a:spcBef>
                <a:spcPct val="0"/>
              </a:spcBef>
            </a:pPr>
            <a:endParaRPr lang="en-US" altLang="en-US" smtClean="0"/>
          </a:p>
          <a:p>
            <a:pPr>
              <a:spcBef>
                <a:spcPct val="0"/>
              </a:spcBef>
            </a:pPr>
            <a:r>
              <a:rPr lang="en-US" altLang="en-US" smtClean="0"/>
              <a:t/>
            </a:r>
            <a:br>
              <a:rPr lang="en-US" altLang="en-US" smtClean="0"/>
            </a:br>
            <a:endParaRPr lang="en-US" altLang="en-US" smtClean="0"/>
          </a:p>
        </p:txBody>
      </p:sp>
      <p:sp>
        <p:nvSpPr>
          <p:cNvPr id="1638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9BB17CAF-C860-4ADE-9771-CC6F542B1632}" type="slidenum">
              <a:rPr lang="en-US" altLang="en-US"/>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Shah Ismail I</a:t>
            </a:r>
          </a:p>
          <a:p>
            <a:pPr>
              <a:spcBef>
                <a:spcPct val="0"/>
              </a:spcBef>
            </a:pPr>
            <a:r>
              <a:rPr lang="en-US" altLang="en-US" smtClean="0"/>
              <a:t>By unknown venetian artist (http://bss.sfsu.edu/behrooz/Safavid.htm [1]) [Public domain], via Wikimedia Commons</a:t>
            </a:r>
          </a:p>
          <a:p>
            <a:pPr>
              <a:spcBef>
                <a:spcPct val="0"/>
              </a:spcBef>
            </a:pPr>
            <a:r>
              <a:rPr lang="en-US" altLang="en-US" smtClean="0"/>
              <a:t>https://upload.wikimedia.org/wikipedia/commons/3/36/Shah_Ismail_I.jpg</a:t>
            </a:r>
          </a:p>
        </p:txBody>
      </p:sp>
      <p:sp>
        <p:nvSpPr>
          <p:cNvPr id="18436"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65FCF2E5-4F33-49E4-AFD7-EDA9EDFF20FA}"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Credit: Officer of the Mughal Army, c.1585 (colour litho), Indian School, (16th century) / Private Collection / Peter Newark Military Pictures / The Bridgeman Art Library</a:t>
            </a:r>
          </a:p>
          <a:p>
            <a:pPr>
              <a:spcBef>
                <a:spcPct val="0"/>
              </a:spcBef>
            </a:pPr>
            <a:r>
              <a:rPr lang="en-US" altLang="en-US" smtClean="0"/>
              <a:t>PNP 314579 Image number: Officer of the Mughal Army, c.1585 (colour litho) Title: Indian School, (16th century) Primary creator: Indian Nationality: Private Collection Location: Peter Newark Military Pictures Credit: colour lithograph Medium: 16th (C16th) Date:</a:t>
            </a:r>
          </a:p>
          <a:p>
            <a:pPr>
              <a:spcBef>
                <a:spcPct val="0"/>
              </a:spcBef>
            </a:pPr>
            <a:r>
              <a:rPr lang="en-US" altLang="en-US" smtClean="0"/>
              <a:t>Vertical</a:t>
            </a:r>
          </a:p>
          <a:p>
            <a:pPr>
              <a:spcBef>
                <a:spcPct val="0"/>
              </a:spcBef>
            </a:pPr>
            <a:r>
              <a:rPr lang="en-US" altLang="en-US" smtClean="0"/>
              <a:t>By Indian School, (16th century) [Public domain], via Wikimedia Commons</a:t>
            </a:r>
          </a:p>
          <a:p>
            <a:pPr>
              <a:spcBef>
                <a:spcPct val="0"/>
              </a:spcBef>
            </a:pPr>
            <a:r>
              <a:rPr lang="en-US" altLang="en-US" smtClean="0"/>
              <a:t>https://upload.wikimedia.org/wikipedia/commons/0/04/Officer_of_the_Mughal_Army%2C_c.1585_%28colour_litho%29.jpg</a:t>
            </a:r>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E359BE8-DB26-445B-AFB3-3C3C631741DF}"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1E8A25-1B79-47FB-81AB-33CD7EBF1169}"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2344C9A-5DBD-4D79-ADC2-28A53D4DEB66}" type="slidenum">
              <a:rPr lang="en-US" altLang="en-US"/>
              <a:pPr/>
              <a:t>‹#›</a:t>
            </a:fld>
            <a:endParaRPr lang="en-US" altLang="en-US"/>
          </a:p>
        </p:txBody>
      </p:sp>
    </p:spTree>
    <p:extLst>
      <p:ext uri="{BB962C8B-B14F-4D97-AF65-F5344CB8AC3E}">
        <p14:creationId xmlns:p14="http://schemas.microsoft.com/office/powerpoint/2010/main" val="690352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5C8F26-5CB1-41E2-88D8-26B646C2924A}"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241806-CE44-4F47-860D-F1B0BE978F16}" type="slidenum">
              <a:rPr lang="en-US" altLang="en-US"/>
              <a:pPr/>
              <a:t>‹#›</a:t>
            </a:fld>
            <a:endParaRPr lang="en-US" altLang="en-US"/>
          </a:p>
        </p:txBody>
      </p:sp>
    </p:spTree>
    <p:extLst>
      <p:ext uri="{BB962C8B-B14F-4D97-AF65-F5344CB8AC3E}">
        <p14:creationId xmlns:p14="http://schemas.microsoft.com/office/powerpoint/2010/main" val="122174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1AF0DC-B730-42FC-B23B-FF86C97F2413}"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4AE2422-E2AC-48B1-AE2A-5A365B82A705}" type="slidenum">
              <a:rPr lang="en-US" altLang="en-US"/>
              <a:pPr/>
              <a:t>‹#›</a:t>
            </a:fld>
            <a:endParaRPr lang="en-US" altLang="en-US"/>
          </a:p>
        </p:txBody>
      </p:sp>
    </p:spTree>
    <p:extLst>
      <p:ext uri="{BB962C8B-B14F-4D97-AF65-F5344CB8AC3E}">
        <p14:creationId xmlns:p14="http://schemas.microsoft.com/office/powerpoint/2010/main" val="216357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3DEF3EC-EA24-417C-94FA-4E5515592C15}"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C202B8F-70B8-4B40-877D-00ADE734CAA0}" type="slidenum">
              <a:rPr lang="en-US" altLang="en-US"/>
              <a:pPr/>
              <a:t>‹#›</a:t>
            </a:fld>
            <a:endParaRPr lang="en-US" altLang="en-US"/>
          </a:p>
        </p:txBody>
      </p:sp>
    </p:spTree>
    <p:extLst>
      <p:ext uri="{BB962C8B-B14F-4D97-AF65-F5344CB8AC3E}">
        <p14:creationId xmlns:p14="http://schemas.microsoft.com/office/powerpoint/2010/main" val="363646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FBBB6AB-9C5E-453B-8539-A5D8DADC4FDC}" type="datetimeFigureOut">
              <a:rPr lang="en-US"/>
              <a:pPr>
                <a:defRPr/>
              </a:pPr>
              <a:t>1/23/2019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06BDFBE-9E06-4BE1-BB11-86554E1EC30F}" type="slidenum">
              <a:rPr lang="en-US" altLang="en-US"/>
              <a:pPr/>
              <a:t>‹#›</a:t>
            </a:fld>
            <a:endParaRPr lang="en-US" altLang="en-US"/>
          </a:p>
        </p:txBody>
      </p:sp>
    </p:spTree>
    <p:extLst>
      <p:ext uri="{BB962C8B-B14F-4D97-AF65-F5344CB8AC3E}">
        <p14:creationId xmlns:p14="http://schemas.microsoft.com/office/powerpoint/2010/main" val="427716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1265BC-C29C-4FDE-AE38-75CCE36A0BF8}"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844A3E92-0140-42E0-A923-CC3526CFEF9F}" type="slidenum">
              <a:rPr lang="en-US" altLang="en-US"/>
              <a:pPr/>
              <a:t>‹#›</a:t>
            </a:fld>
            <a:endParaRPr lang="en-US" altLang="en-US"/>
          </a:p>
        </p:txBody>
      </p:sp>
    </p:spTree>
    <p:extLst>
      <p:ext uri="{BB962C8B-B14F-4D97-AF65-F5344CB8AC3E}">
        <p14:creationId xmlns:p14="http://schemas.microsoft.com/office/powerpoint/2010/main" val="4113159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777D6A6-7335-4009-8860-CC792C903E59}" type="datetimeFigureOut">
              <a:rPr lang="en-US"/>
              <a:pPr>
                <a:defRPr/>
              </a:pPr>
              <a:t>1/23/2019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2CBEC03-D96B-4CA8-A0EC-AA44AA774E5C}" type="slidenum">
              <a:rPr lang="en-US" altLang="en-US"/>
              <a:pPr/>
              <a:t>‹#›</a:t>
            </a:fld>
            <a:endParaRPr lang="en-US" altLang="en-US"/>
          </a:p>
        </p:txBody>
      </p:sp>
    </p:spTree>
    <p:extLst>
      <p:ext uri="{BB962C8B-B14F-4D97-AF65-F5344CB8AC3E}">
        <p14:creationId xmlns:p14="http://schemas.microsoft.com/office/powerpoint/2010/main" val="1877174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C666BF0-3CB3-4E19-9CDE-817D8F5199D3}" type="datetimeFigureOut">
              <a:rPr lang="en-US"/>
              <a:pPr>
                <a:defRPr/>
              </a:pPr>
              <a:t>1/23/2019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98024AE1-ADA4-4A99-A252-EF08BA92C52F}" type="slidenum">
              <a:rPr lang="en-US" altLang="en-US"/>
              <a:pPr/>
              <a:t>‹#›</a:t>
            </a:fld>
            <a:endParaRPr lang="en-US" altLang="en-US"/>
          </a:p>
        </p:txBody>
      </p:sp>
    </p:spTree>
    <p:extLst>
      <p:ext uri="{BB962C8B-B14F-4D97-AF65-F5344CB8AC3E}">
        <p14:creationId xmlns:p14="http://schemas.microsoft.com/office/powerpoint/2010/main" val="2759307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E75844-1D94-421E-8559-FA9E54D49AA8}" type="datetimeFigureOut">
              <a:rPr lang="en-US"/>
              <a:pPr>
                <a:defRPr/>
              </a:pPr>
              <a:t>1/23/2019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6614111-3952-4A65-B633-8C877A1B99ED}" type="slidenum">
              <a:rPr lang="en-US" altLang="en-US"/>
              <a:pPr/>
              <a:t>‹#›</a:t>
            </a:fld>
            <a:endParaRPr lang="en-US" altLang="en-US"/>
          </a:p>
        </p:txBody>
      </p:sp>
    </p:spTree>
    <p:extLst>
      <p:ext uri="{BB962C8B-B14F-4D97-AF65-F5344CB8AC3E}">
        <p14:creationId xmlns:p14="http://schemas.microsoft.com/office/powerpoint/2010/main" val="100952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700B64E-D3D2-4E6D-A1AD-8DFF59A0B374}"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6ED8AC-6ABA-4EF8-9565-A8CF918D6484}" type="slidenum">
              <a:rPr lang="en-US" altLang="en-US"/>
              <a:pPr/>
              <a:t>‹#›</a:t>
            </a:fld>
            <a:endParaRPr lang="en-US" altLang="en-US"/>
          </a:p>
        </p:txBody>
      </p:sp>
    </p:spTree>
    <p:extLst>
      <p:ext uri="{BB962C8B-B14F-4D97-AF65-F5344CB8AC3E}">
        <p14:creationId xmlns:p14="http://schemas.microsoft.com/office/powerpoint/2010/main" val="82379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2E87FF0-F35F-42E3-A051-92C74A9D0809}" type="datetimeFigureOut">
              <a:rPr lang="en-US"/>
              <a:pPr>
                <a:defRPr/>
              </a:pPr>
              <a:t>1/23/2019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8F84ACB-3759-4FFF-8F3C-84655321D332}" type="slidenum">
              <a:rPr lang="en-US" altLang="en-US"/>
              <a:pPr/>
              <a:t>‹#›</a:t>
            </a:fld>
            <a:endParaRPr lang="en-US" altLang="en-US"/>
          </a:p>
        </p:txBody>
      </p:sp>
    </p:spTree>
    <p:extLst>
      <p:ext uri="{BB962C8B-B14F-4D97-AF65-F5344CB8AC3E}">
        <p14:creationId xmlns:p14="http://schemas.microsoft.com/office/powerpoint/2010/main" val="369647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CB0AFC26-C7D0-4A1A-BE4F-F25135BA814A}" type="datetimeFigureOut">
              <a:rPr lang="en-US"/>
              <a:pPr>
                <a:defRPr/>
              </a:pPr>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430F28B4-861E-4D07-B09F-CEC9076F3B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noChangeArrowheads="1"/>
          </p:cNvSpPr>
          <p:nvPr>
            <p:ph type="ctrTitle"/>
          </p:nvPr>
        </p:nvSpPr>
        <p:spPr>
          <a:xfrm>
            <a:off x="914400" y="1030288"/>
            <a:ext cx="9618663" cy="4549775"/>
          </a:xfrm>
          <a:solidFill>
            <a:schemeClr val="tx1">
              <a:alpha val="56078"/>
            </a:schemeClr>
          </a:solidFill>
        </p:spPr>
        <p:txBody>
          <a:bodyPr/>
          <a:lstStyle/>
          <a:p>
            <a:r>
              <a:rPr lang="en-US" altLang="en-US" sz="8800" smtClean="0">
                <a:solidFill>
                  <a:schemeClr val="bg1"/>
                </a:solidFill>
                <a:latin typeface="Calligraph421 BT" pitchFamily="66" charset="0"/>
                <a:ea typeface="Adobe Hebrew"/>
                <a:cs typeface="Adobe Hebrew"/>
              </a:rPr>
              <a:t>World History Unit 4 Source Set:</a:t>
            </a:r>
            <a:br>
              <a:rPr lang="en-US" altLang="en-US" sz="8800" smtClean="0">
                <a:solidFill>
                  <a:schemeClr val="bg1"/>
                </a:solidFill>
                <a:latin typeface="Calligraph421 BT" pitchFamily="66" charset="0"/>
                <a:ea typeface="Adobe Hebrew"/>
                <a:cs typeface="Adobe Hebrew"/>
              </a:rPr>
            </a:br>
            <a:r>
              <a:rPr lang="en-US" altLang="en-US" sz="8800" smtClean="0">
                <a:solidFill>
                  <a:schemeClr val="bg1"/>
                </a:solidFill>
                <a:latin typeface="Calligraph421 BT" pitchFamily="66" charset="0"/>
                <a:ea typeface="Adobe Hebrew"/>
                <a:cs typeface="Adobe Hebrew"/>
              </a:rPr>
              <a:t>Islamic World</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5163" y="0"/>
            <a:ext cx="832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0" y="0"/>
            <a:ext cx="6159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12700"/>
            <a:ext cx="8096250"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88" y="0"/>
            <a:ext cx="3883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12700"/>
            <a:ext cx="93805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8813" y="0"/>
            <a:ext cx="8080375"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969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6838" y="-69850"/>
            <a:ext cx="4338637" cy="693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075" y="171450"/>
            <a:ext cx="10091738" cy="660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25" y="0"/>
            <a:ext cx="8921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1775" y="0"/>
            <a:ext cx="91884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215900"/>
            <a:ext cx="9771062" cy="651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713" y="0"/>
            <a:ext cx="1171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7938" y="0"/>
            <a:ext cx="45561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0"/>
            <a:ext cx="5359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1688" y="-7938"/>
            <a:ext cx="5502275"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6AE5CABC7AB24B85B741258C32403E" ma:contentTypeVersion="2" ma:contentTypeDescription="Create a new document." ma:contentTypeScope="" ma:versionID="714b1951fc6ed8263d1d7679d152ef6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224DEAC-A69E-4794-8D38-54CAB8E3C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4E4AD7-72D1-433E-AF34-AD4CD3F7EA74}">
  <ds:schemaRefs>
    <ds:schemaRef ds:uri="http://schemas.microsoft.com/sharepoint/v3/contenttype/forms"/>
  </ds:schemaRefs>
</ds:datastoreItem>
</file>

<file path=customXml/itemProps3.xml><?xml version="1.0" encoding="utf-8"?>
<ds:datastoreItem xmlns:ds="http://schemas.openxmlformats.org/officeDocument/2006/customXml" ds:itemID="{C84FE532-0C1D-46E2-8EEB-FB22FCDE29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636</TotalTime>
  <Words>862</Words>
  <Application>Microsoft Office PowerPoint</Application>
  <PresentationFormat>Custom</PresentationFormat>
  <Paragraphs>76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Arial</vt:lpstr>
      <vt:lpstr>Calibri Light</vt:lpstr>
      <vt:lpstr>Calligraph421 BT</vt:lpstr>
      <vt:lpstr>Adobe Hebrew</vt:lpstr>
      <vt:lpstr>Office Theme</vt:lpstr>
      <vt:lpstr>World History Unit 4 Source Set: Islamic World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dc:title>
  <dc:creator>Christopher Leonard</dc:creator>
  <cp:lastModifiedBy>BOE Lab</cp:lastModifiedBy>
  <cp:revision>20</cp:revision>
  <dcterms:created xsi:type="dcterms:W3CDTF">2017-05-22T02:01:33Z</dcterms:created>
  <dcterms:modified xsi:type="dcterms:W3CDTF">2019-01-23T17:02:06Z</dcterms:modified>
</cp:coreProperties>
</file>