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56" r:id="rId5"/>
    <p:sldId id="258" r:id="rId6"/>
    <p:sldId id="259" r:id="rId7"/>
    <p:sldId id="260" r:id="rId8"/>
    <p:sldId id="261" r:id="rId9"/>
    <p:sldId id="262" r:id="rId10"/>
    <p:sldId id="263" r:id="rId11"/>
    <p:sldId id="264" r:id="rId1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p:scale>
          <a:sx n="94" d="100"/>
          <a:sy n="94" d="100"/>
        </p:scale>
        <p:origin x="-414" y="-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16D390EC-F848-49DC-A996-5C289B02BF11}" type="datetimeFigureOut">
              <a:rPr lang="en-US"/>
              <a:pPr>
                <a:defRPr/>
              </a:pPr>
              <a:t>1/23/2019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74EE36DE-6A85-4B14-ADD1-9CCF643A3ED0}" type="slidenum">
              <a:rPr lang="en-US" altLang="en-US"/>
              <a:pPr/>
              <a:t>‹#›</a:t>
            </a:fld>
            <a:endParaRPr lang="en-US" altLang="en-US"/>
          </a:p>
        </p:txBody>
      </p:sp>
    </p:spTree>
    <p:extLst>
      <p:ext uri="{BB962C8B-B14F-4D97-AF65-F5344CB8AC3E}">
        <p14:creationId xmlns:p14="http://schemas.microsoft.com/office/powerpoint/2010/main" val="129785885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demesne"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en.wikipedia.org/wiki/glebe" TargetMode="External"/><Relationship Id="rId4" Type="http://schemas.openxmlformats.org/officeDocument/2006/relationships/hyperlink" Target="https://en.wikipedia.org/wiki/hatching"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Denariu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https://upload.wikimedia.org/wikipedia/commons/7/75/Europe_mediterranean_1190.jpg</a:t>
            </a:r>
          </a:p>
        </p:txBody>
      </p:sp>
      <p:sp>
        <p:nvSpPr>
          <p:cNvPr id="512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553CC7FD-FA5E-4AAC-8270-C6A269B40BCD}" type="slidenum">
              <a:rPr lang="en-US" altLang="en-US"/>
              <a:pPr/>
              <a:t>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https://upload.wikimedia.org/wikipedia/commons/7/7a/Les_Tr%C3%A8s_Riches_Heures_du_duc_de_Berry_mars.jpg</a:t>
            </a:r>
          </a:p>
          <a:p>
            <a:pPr>
              <a:spcBef>
                <a:spcPct val="0"/>
              </a:spcBef>
            </a:pPr>
            <a:r>
              <a:rPr lang="en-US" altLang="en-US" smtClean="0"/>
              <a:t>In the foreground, a farmer plowing a field with a plow pulled by two oxen, the man directing them with a long pole. The vineyards cut the vineyard in an enclosure on the left and plow the soil with a hoe to aerate the soil: these are the first ways of the vine. On the right, a man leans over a bag, probably to draw seeds that he will then sow. Finally, at the bottom, a shepherd takes the dog which keeps his flock. In the background is the castle of Lusignan (Poitou), property of the Duke of Berry which made it modernize. On the right of the image above the Poitevin tower is a winged dragon representing the fairy Melusine.</a:t>
            </a:r>
          </a:p>
          <a:p>
            <a:pPr>
              <a:spcBef>
                <a:spcPct val="0"/>
              </a:spcBef>
            </a:pPr>
            <a:endParaRPr lang="en-US" altLang="en-US" smtClean="0"/>
          </a:p>
        </p:txBody>
      </p:sp>
      <p:sp>
        <p:nvSpPr>
          <p:cNvPr id="717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4F40C9C7-CE77-43B6-85B0-A9DA8B69E84E}" type="slidenum">
              <a:rPr lang="en-US" altLang="en-US"/>
              <a:pPr/>
              <a:t>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https://upload.wikimedia.org/wikipedia/commons/c/cd/Cleric-Knight-Workman.jpg</a:t>
            </a:r>
          </a:p>
          <a:p>
            <a:pPr>
              <a:spcBef>
                <a:spcPct val="0"/>
              </a:spcBef>
            </a:pPr>
            <a:r>
              <a:rPr lang="en-US" altLang="en-US" smtClean="0"/>
              <a:t>An inhabited initial from a 13th-century French text representing the tripartite social order of the Middle Ages: the ōrātōrēs (those who pray – clerics), bellātōrēs (those who fight – knights, that is, the nobility), and labōrātōrēs (those who work – peasants and members of the lower middle class).</a:t>
            </a:r>
          </a:p>
        </p:txBody>
      </p:sp>
      <p:sp>
        <p:nvSpPr>
          <p:cNvPr id="922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DE2F91F9-56EA-4110-80B1-CACFF3246EB1}" type="slidenum">
              <a:rPr lang="en-US" altLang="en-US"/>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https://upload.wikimedia.org/wikipedia/commons/5/52/Mittelrheinischer_Meister_des_13._Jahrhunderts_001.jpg</a:t>
            </a:r>
          </a:p>
          <a:p>
            <a:pPr>
              <a:spcBef>
                <a:spcPct val="0"/>
              </a:spcBef>
            </a:pPr>
            <a:r>
              <a:rPr lang="en-US" altLang="en-US" smtClean="0"/>
              <a:t>Fragment (single leaf) of a </a:t>
            </a:r>
            <a:r>
              <a:rPr lang="en-US" altLang="en-US" i="1" smtClean="0"/>
              <a:t>Speculum Viriginum</a:t>
            </a:r>
            <a:r>
              <a:rPr lang="en-US" altLang="en-US" smtClean="0"/>
              <a:t> ms., late 13th or early 14th century, Rheinisches Landesmuseum No. 15326, illustration showing the "Three Conditions of Woman", viz. virgins, widows and married wives, in a harvest allegory; the virgins reap hundredfold, the widows sixtyfold, the wives thirtyfold.</a:t>
            </a:r>
          </a:p>
        </p:txBody>
      </p:sp>
      <p:sp>
        <p:nvSpPr>
          <p:cNvPr id="1126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06D8AC3B-75EE-4F1C-A53B-DECE5C38E0A7}" type="slidenum">
              <a:rPr lang="en-US" altLang="en-US"/>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https://upload.wikimedia.org/wikipedia/commons/6/6b/Plan_mediaeval_manor.jpg</a:t>
            </a:r>
          </a:p>
          <a:p>
            <a:pPr>
              <a:spcBef>
                <a:spcPct val="0"/>
              </a:spcBef>
            </a:pPr>
            <a:r>
              <a:rPr lang="en-US" altLang="en-US" smtClean="0"/>
              <a:t>Plan of a fictional mediaeval manor</a:t>
            </a:r>
            <a:br>
              <a:rPr lang="en-US" altLang="en-US" smtClean="0"/>
            </a:br>
            <a:r>
              <a:rPr lang="en-US" altLang="en-US" smtClean="0"/>
              <a:t>The mustard-colored areas are part of the </a:t>
            </a:r>
            <a:r>
              <a:rPr lang="en-US" altLang="en-US" b="1" smtClean="0">
                <a:hlinkClick r:id="rId3" tooltip="en:demesne"/>
              </a:rPr>
              <a:t>demesne</a:t>
            </a:r>
            <a:r>
              <a:rPr lang="en-US" altLang="en-US" smtClean="0"/>
              <a:t>, the </a:t>
            </a:r>
            <a:r>
              <a:rPr lang="en-US" altLang="en-US" smtClean="0">
                <a:hlinkClick r:id="rId4" tooltip="en:hatching"/>
              </a:rPr>
              <a:t>hatched</a:t>
            </a:r>
            <a:r>
              <a:rPr lang="en-US" altLang="en-US" smtClean="0"/>
              <a:t> areas part of the </a:t>
            </a:r>
            <a:r>
              <a:rPr lang="en-US" altLang="en-US" b="1" smtClean="0">
                <a:hlinkClick r:id="rId5" tooltip="en:glebe"/>
              </a:rPr>
              <a:t>glebe</a:t>
            </a:r>
            <a:r>
              <a:rPr lang="en-US" altLang="en-US" smtClean="0"/>
              <a:t>.</a:t>
            </a:r>
          </a:p>
        </p:txBody>
      </p:sp>
      <p:sp>
        <p:nvSpPr>
          <p:cNvPr id="1331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5ED375FE-F728-4B70-93DE-93AD8E2F69A7}" type="slidenum">
              <a:rPr lang="en-US" altLang="en-US"/>
              <a:pPr/>
              <a:t>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https://upload.wikimedia.org/wikipedia/commons/f/fb/Charlemagne_denier_Mayence_812_814.jpg</a:t>
            </a:r>
          </a:p>
          <a:p>
            <a:pPr fontAlgn="auto">
              <a:spcBef>
                <a:spcPts val="0"/>
              </a:spcBef>
              <a:spcAft>
                <a:spcPts val="0"/>
              </a:spcAft>
              <a:defRPr/>
            </a:pPr>
            <a:r>
              <a:rPr lang="en-US" dirty="0"/>
              <a:t>Obverse of a Charlemagne denier coined in </a:t>
            </a:r>
            <a:r>
              <a:rPr lang="en-US" dirty="0" err="1"/>
              <a:t>en:Frankfurt</a:t>
            </a:r>
            <a:r>
              <a:rPr lang="en-US" dirty="0"/>
              <a:t> from 812 to 814, today at the </a:t>
            </a:r>
            <a:r>
              <a:rPr lang="en-US" dirty="0" err="1"/>
              <a:t>en:Cabinet</a:t>
            </a:r>
            <a:r>
              <a:rPr lang="en-US" dirty="0"/>
              <a:t> des </a:t>
            </a:r>
            <a:r>
              <a:rPr lang="en-US" dirty="0" err="1"/>
              <a:t>Médailles</a:t>
            </a:r>
            <a:r>
              <a:rPr lang="en-US" dirty="0"/>
              <a:t> in Paris.</a:t>
            </a:r>
          </a:p>
          <a:p>
            <a:pPr fontAlgn="auto">
              <a:spcBef>
                <a:spcPts val="0"/>
              </a:spcBef>
              <a:spcAft>
                <a:spcPts val="0"/>
              </a:spcAft>
              <a:defRPr/>
            </a:pPr>
            <a:r>
              <a:rPr lang="en-US" dirty="0"/>
              <a:t>A </a:t>
            </a:r>
            <a:r>
              <a:rPr lang="en-US" dirty="0">
                <a:hlinkClick r:id="rId3" tooltip="Denarius"/>
              </a:rPr>
              <a:t>denarius</a:t>
            </a:r>
            <a:r>
              <a:rPr lang="en-US" dirty="0"/>
              <a:t> of Charlemagne dated c. 812–814 with the inscription </a:t>
            </a:r>
            <a:r>
              <a:rPr lang="en-US" cap="all" dirty="0"/>
              <a:t>KAROLVS IMP AVG</a:t>
            </a:r>
            <a:r>
              <a:rPr lang="en-US" dirty="0"/>
              <a:t> (</a:t>
            </a:r>
            <a:r>
              <a:rPr lang="en-US" i="1" dirty="0" err="1"/>
              <a:t>Karolus</a:t>
            </a:r>
            <a:r>
              <a:rPr lang="en-US" i="1" dirty="0"/>
              <a:t> Imperator Augustus</a:t>
            </a:r>
            <a:r>
              <a:rPr lang="en-US" dirty="0"/>
              <a:t>) </a:t>
            </a:r>
            <a:r>
              <a:rPr lang="en-US" b="1" dirty="0"/>
              <a:t>(Latin)</a:t>
            </a:r>
            <a:endParaRPr lang="en-US" dirty="0"/>
          </a:p>
        </p:txBody>
      </p:sp>
      <p:sp>
        <p:nvSpPr>
          <p:cNvPr id="1536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579E3703-0152-47B7-B403-803422F62D9F}" type="slidenum">
              <a:rPr lang="en-US" altLang="en-US"/>
              <a:pPr/>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https://upload.wikimedia.org/wikipedia/commons/d/d6/Charlemagne_and_Pope_Adrian_I.jpg</a:t>
            </a:r>
          </a:p>
          <a:p>
            <a:pPr>
              <a:spcBef>
                <a:spcPct val="0"/>
              </a:spcBef>
            </a:pPr>
            <a:r>
              <a:rPr lang="en-US" altLang="en-US" smtClean="0"/>
              <a:t> "Charlemagne and the Pope". The Frankish king Charlemagne was a devout Catholic who maintained a close relationship with the papacy throughout his life. In 772, when Pope Adrian I was threatened by invaders, the king rushed to Rome to provide assistance. Shown here, the pope asks Charlemagne for help at a meeting near Rome.</a:t>
            </a:r>
          </a:p>
        </p:txBody>
      </p:sp>
      <p:sp>
        <p:nvSpPr>
          <p:cNvPr id="1741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01C2465F-9A85-4DB9-B215-35E76DB1400B}" type="slidenum">
              <a:rPr lang="en-US" altLang="en-US"/>
              <a:pPr/>
              <a:t>8</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EE050BF-DE13-4919-8069-7A1AD475AABB}" type="datetimeFigureOut">
              <a:rPr lang="en-US"/>
              <a:pPr>
                <a:defRPr/>
              </a:pPr>
              <a:t>1/23/2019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3E855D1-C67F-4B10-BF2F-78D5D89AE015}" type="slidenum">
              <a:rPr lang="en-US" altLang="en-US"/>
              <a:pPr/>
              <a:t>‹#›</a:t>
            </a:fld>
            <a:endParaRPr lang="en-US" altLang="en-US"/>
          </a:p>
        </p:txBody>
      </p:sp>
    </p:spTree>
    <p:extLst>
      <p:ext uri="{BB962C8B-B14F-4D97-AF65-F5344CB8AC3E}">
        <p14:creationId xmlns:p14="http://schemas.microsoft.com/office/powerpoint/2010/main" val="419599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003EDE1-0763-4606-B74D-0062DA6E0C64}" type="datetimeFigureOut">
              <a:rPr lang="en-US"/>
              <a:pPr>
                <a:defRPr/>
              </a:pPr>
              <a:t>1/23/2019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4780DF1-A900-4363-9DC1-0F4394C8F31E}" type="slidenum">
              <a:rPr lang="en-US" altLang="en-US"/>
              <a:pPr/>
              <a:t>‹#›</a:t>
            </a:fld>
            <a:endParaRPr lang="en-US" altLang="en-US"/>
          </a:p>
        </p:txBody>
      </p:sp>
    </p:spTree>
    <p:extLst>
      <p:ext uri="{BB962C8B-B14F-4D97-AF65-F5344CB8AC3E}">
        <p14:creationId xmlns:p14="http://schemas.microsoft.com/office/powerpoint/2010/main" val="3988293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5F75FAF-EE5C-46D7-917F-D298A6814BD9}" type="datetimeFigureOut">
              <a:rPr lang="en-US"/>
              <a:pPr>
                <a:defRPr/>
              </a:pPr>
              <a:t>1/23/2019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D6C9F68-68DA-45B4-BBF6-21E1BE3A912A}" type="slidenum">
              <a:rPr lang="en-US" altLang="en-US"/>
              <a:pPr/>
              <a:t>‹#›</a:t>
            </a:fld>
            <a:endParaRPr lang="en-US" altLang="en-US"/>
          </a:p>
        </p:txBody>
      </p:sp>
    </p:spTree>
    <p:extLst>
      <p:ext uri="{BB962C8B-B14F-4D97-AF65-F5344CB8AC3E}">
        <p14:creationId xmlns:p14="http://schemas.microsoft.com/office/powerpoint/2010/main" val="1055852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905106C-6B09-4806-B687-2B840977EDB6}" type="datetimeFigureOut">
              <a:rPr lang="en-US"/>
              <a:pPr>
                <a:defRPr/>
              </a:pPr>
              <a:t>1/23/2019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E23CBBA-4B1F-4BD3-8A58-1AEC76CD265D}" type="slidenum">
              <a:rPr lang="en-US" altLang="en-US"/>
              <a:pPr/>
              <a:t>‹#›</a:t>
            </a:fld>
            <a:endParaRPr lang="en-US" altLang="en-US"/>
          </a:p>
        </p:txBody>
      </p:sp>
    </p:spTree>
    <p:extLst>
      <p:ext uri="{BB962C8B-B14F-4D97-AF65-F5344CB8AC3E}">
        <p14:creationId xmlns:p14="http://schemas.microsoft.com/office/powerpoint/2010/main" val="3209768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67BD1B67-6382-42B6-94BA-2C10BFCEDCD1}" type="datetimeFigureOut">
              <a:rPr lang="en-US"/>
              <a:pPr>
                <a:defRPr/>
              </a:pPr>
              <a:t>1/23/2019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F6114B1-E9E1-4B9F-A467-041277AD03AB}" type="slidenum">
              <a:rPr lang="en-US" altLang="en-US"/>
              <a:pPr/>
              <a:t>‹#›</a:t>
            </a:fld>
            <a:endParaRPr lang="en-US" altLang="en-US"/>
          </a:p>
        </p:txBody>
      </p:sp>
    </p:spTree>
    <p:extLst>
      <p:ext uri="{BB962C8B-B14F-4D97-AF65-F5344CB8AC3E}">
        <p14:creationId xmlns:p14="http://schemas.microsoft.com/office/powerpoint/2010/main" val="151194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C577DF7-EBCB-44D6-99A6-69728C4F9164}" type="datetimeFigureOut">
              <a:rPr lang="en-US"/>
              <a:pPr>
                <a:defRPr/>
              </a:pPr>
              <a:t>1/23/2019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063D14B-3002-4A2E-8F81-B256D21CF4EB}" type="slidenum">
              <a:rPr lang="en-US" altLang="en-US"/>
              <a:pPr/>
              <a:t>‹#›</a:t>
            </a:fld>
            <a:endParaRPr lang="en-US" altLang="en-US"/>
          </a:p>
        </p:txBody>
      </p:sp>
    </p:spTree>
    <p:extLst>
      <p:ext uri="{BB962C8B-B14F-4D97-AF65-F5344CB8AC3E}">
        <p14:creationId xmlns:p14="http://schemas.microsoft.com/office/powerpoint/2010/main" val="4185146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9E35B4D-905B-432B-AE9D-C27ABBAFD4E6}" type="datetimeFigureOut">
              <a:rPr lang="en-US"/>
              <a:pPr>
                <a:defRPr/>
              </a:pPr>
              <a:t>1/23/2019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8B4F555-9495-4255-80B7-34B4B616B24B}" type="slidenum">
              <a:rPr lang="en-US" altLang="en-US"/>
              <a:pPr/>
              <a:t>‹#›</a:t>
            </a:fld>
            <a:endParaRPr lang="en-US" altLang="en-US"/>
          </a:p>
        </p:txBody>
      </p:sp>
    </p:spTree>
    <p:extLst>
      <p:ext uri="{BB962C8B-B14F-4D97-AF65-F5344CB8AC3E}">
        <p14:creationId xmlns:p14="http://schemas.microsoft.com/office/powerpoint/2010/main" val="3902554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F421CFE-7A79-45C1-9924-6DF093B4CA4F}" type="datetimeFigureOut">
              <a:rPr lang="en-US"/>
              <a:pPr>
                <a:defRPr/>
              </a:pPr>
              <a:t>1/23/2019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BFE2791D-DD9C-42AA-9B0C-248C7DC7F7B9}" type="slidenum">
              <a:rPr lang="en-US" altLang="en-US"/>
              <a:pPr/>
              <a:t>‹#›</a:t>
            </a:fld>
            <a:endParaRPr lang="en-US" altLang="en-US"/>
          </a:p>
        </p:txBody>
      </p:sp>
    </p:spTree>
    <p:extLst>
      <p:ext uri="{BB962C8B-B14F-4D97-AF65-F5344CB8AC3E}">
        <p14:creationId xmlns:p14="http://schemas.microsoft.com/office/powerpoint/2010/main" val="3263794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B2D0A69-552A-4881-815D-D30B065070FE}" type="datetimeFigureOut">
              <a:rPr lang="en-US"/>
              <a:pPr>
                <a:defRPr/>
              </a:pPr>
              <a:t>1/23/2019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C974AD47-1A65-41B0-B7DC-FDE1391134EB}" type="slidenum">
              <a:rPr lang="en-US" altLang="en-US"/>
              <a:pPr/>
              <a:t>‹#›</a:t>
            </a:fld>
            <a:endParaRPr lang="en-US" altLang="en-US"/>
          </a:p>
        </p:txBody>
      </p:sp>
    </p:spTree>
    <p:extLst>
      <p:ext uri="{BB962C8B-B14F-4D97-AF65-F5344CB8AC3E}">
        <p14:creationId xmlns:p14="http://schemas.microsoft.com/office/powerpoint/2010/main" val="4024813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2F1AE8F1-2A71-4342-A7C0-6F1B0D1A808F}" type="datetimeFigureOut">
              <a:rPr lang="en-US"/>
              <a:pPr>
                <a:defRPr/>
              </a:pPr>
              <a:t>1/23/2019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D78C15D-F3A5-4A93-AAC3-B5F581E6AD45}" type="slidenum">
              <a:rPr lang="en-US" altLang="en-US"/>
              <a:pPr/>
              <a:t>‹#›</a:t>
            </a:fld>
            <a:endParaRPr lang="en-US" altLang="en-US"/>
          </a:p>
        </p:txBody>
      </p:sp>
    </p:spTree>
    <p:extLst>
      <p:ext uri="{BB962C8B-B14F-4D97-AF65-F5344CB8AC3E}">
        <p14:creationId xmlns:p14="http://schemas.microsoft.com/office/powerpoint/2010/main" val="1316852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2F38A9B3-C308-4AC1-8BC4-E14DCBD61FFF}" type="datetimeFigureOut">
              <a:rPr lang="en-US"/>
              <a:pPr>
                <a:defRPr/>
              </a:pPr>
              <a:t>1/23/2019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11DA9AD-DF0C-497B-AA5B-B95261A384C0}" type="slidenum">
              <a:rPr lang="en-US" altLang="en-US"/>
              <a:pPr/>
              <a:t>‹#›</a:t>
            </a:fld>
            <a:endParaRPr lang="en-US" altLang="en-US"/>
          </a:p>
        </p:txBody>
      </p:sp>
    </p:spTree>
    <p:extLst>
      <p:ext uri="{BB962C8B-B14F-4D97-AF65-F5344CB8AC3E}">
        <p14:creationId xmlns:p14="http://schemas.microsoft.com/office/powerpoint/2010/main" val="4255827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3AB02EDE-9DEE-477E-9FFF-5D1795828806}" type="datetimeFigureOut">
              <a:rPr lang="en-US"/>
              <a:pPr>
                <a:defRPr/>
              </a:pPr>
              <a:t>1/23/2019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1507E33C-1693-457C-A512-556D106E0C2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0888" y="1871663"/>
            <a:ext cx="10404475" cy="1863725"/>
          </a:xfrm>
          <a:solidFill>
            <a:schemeClr val="bg1">
              <a:alpha val="62000"/>
            </a:schemeClr>
          </a:solidFill>
        </p:spPr>
        <p:txBody>
          <a:bodyPr rtlCol="0">
            <a:noAutofit/>
          </a:bodyPr>
          <a:lstStyle/>
          <a:p>
            <a:pPr fontAlgn="auto">
              <a:spcAft>
                <a:spcPts val="0"/>
              </a:spcAft>
              <a:defRPr/>
            </a:pPr>
            <a:r>
              <a:rPr lang="en-US" dirty="0">
                <a:solidFill>
                  <a:srgbClr val="FF0000"/>
                </a:solidFill>
                <a:effectLst>
                  <a:outerShdw blurRad="38100" dist="38100" dir="2700000" algn="tl">
                    <a:srgbClr val="000000">
                      <a:alpha val="43137"/>
                    </a:srgbClr>
                  </a:outerShdw>
                </a:effectLst>
              </a:rPr>
              <a:t>World History Unit 5 Source Set:</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The Middle Ages</a:t>
            </a:r>
          </a:p>
        </p:txBody>
      </p:sp>
      <p:sp>
        <p:nvSpPr>
          <p:cNvPr id="3" name="Subtitle 2"/>
          <p:cNvSpPr>
            <a:spLocks noGrp="1"/>
          </p:cNvSpPr>
          <p:nvPr>
            <p:ph type="subTitle" idx="1"/>
          </p:nvPr>
        </p:nvSpPr>
        <p:spPr>
          <a:xfrm>
            <a:off x="1524000" y="4370388"/>
            <a:ext cx="9144000" cy="552450"/>
          </a:xfrm>
          <a:solidFill>
            <a:schemeClr val="accent4">
              <a:lumMod val="60000"/>
              <a:lumOff val="40000"/>
              <a:alpha val="60000"/>
            </a:schemeClr>
          </a:solidFill>
        </p:spPr>
        <p:txBody>
          <a:bodyPr rtlCol="0">
            <a:normAutofit/>
          </a:bodyPr>
          <a:lstStyle/>
          <a:p>
            <a:pPr fontAlgn="auto">
              <a:spcAft>
                <a:spcPts val="0"/>
              </a:spcAft>
              <a:defRPr/>
            </a:pPr>
            <a:r>
              <a:rPr lang="en-US" sz="3200" b="1" dirty="0"/>
              <a:t>Charlemagne, Manorial System, Peasants.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p:cNvSpPr>
            <a:spLocks noGrp="1" noRot="1" noChangeAspect="1" noMove="1" noResize="1" noEditPoints="1" noAdjustHandles="1" noChangeArrowheads="1" noChangeShapeType="1" noTextEdit="1"/>
          </p:cNvSpPr>
          <p:nvPr/>
        </p:nvSpPr>
        <p:spPr>
          <a:xfrm>
            <a:off x="476250" y="479425"/>
            <a:ext cx="11239500" cy="5899150"/>
          </a:xfrm>
          <a:prstGeom prst="rect">
            <a:avLst/>
          </a:prstGeom>
          <a:solidFill>
            <a:schemeClr val="bg1"/>
          </a:solidFill>
          <a:ln>
            <a:solidFill>
              <a:srgbClr val="C4A47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100" name="Picture 2" descr="A close up of a map&#10;&#10;Description generated with high confidence"/>
          <p:cNvPicPr>
            <a:picLocks noChangeAspect="1" noChangeArrowheads="1"/>
          </p:cNvPicPr>
          <p:nvPr/>
        </p:nvPicPr>
        <p:blipFill>
          <a:blip r:embed="rId3">
            <a:extLst>
              <a:ext uri="{28A0092B-C50C-407E-A947-70E740481C1C}">
                <a14:useLocalDpi xmlns:a14="http://schemas.microsoft.com/office/drawing/2010/main" val="0"/>
              </a:ext>
            </a:extLst>
          </a:blip>
          <a:srcRect t="13060" r="2" b="22273"/>
          <a:stretch>
            <a:fillRect/>
          </a:stretch>
        </p:blipFill>
        <p:spPr bwMode="auto">
          <a:xfrm>
            <a:off x="642938" y="642938"/>
            <a:ext cx="109061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1925" y="0"/>
            <a:ext cx="4248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A group of people posing for a picture&#10;&#10;Description generated with high confid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9788" y="642938"/>
            <a:ext cx="54324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6975" y="0"/>
            <a:ext cx="4718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 picture containing text, map&#10;&#10;Description generated with very high confid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075" y="0"/>
            <a:ext cx="4641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3763" y="633413"/>
            <a:ext cx="5324475"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A picture containing grass, sky, outdoor&#10;&#10;Description generated with high confid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438" y="642938"/>
            <a:ext cx="74771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6AE5CABC7AB24B85B741258C32403E" ma:contentTypeVersion="2" ma:contentTypeDescription="Create a new document." ma:contentTypeScope="" ma:versionID="714b1951fc6ed8263d1d7679d152ef62">
  <xsd:schema xmlns:xsd="http://www.w3.org/2001/XMLSchema" xmlns:xs="http://www.w3.org/2001/XMLSchema" xmlns:p="http://schemas.microsoft.com/office/2006/metadata/properties" xmlns:ns1="http://schemas.microsoft.com/sharepoint/v3" targetNamespace="http://schemas.microsoft.com/office/2006/metadata/properties" ma:root="true" ma:fieldsID="6f9746fe128b0ca74698fd9d7c13d39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B2FF9844-6DDD-4B8D-8D35-A4DA1349C1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4B4866-1CB6-4257-8B21-DDE2D35DE413}">
  <ds:schemaRefs>
    <ds:schemaRef ds:uri="http://schemas.microsoft.com/sharepoint/v3/contenttype/forms"/>
  </ds:schemaRefs>
</ds:datastoreItem>
</file>

<file path=customXml/itemProps3.xml><?xml version="1.0" encoding="utf-8"?>
<ds:datastoreItem xmlns:ds="http://schemas.openxmlformats.org/officeDocument/2006/customXml" ds:itemID="{DF6B1838-E3D9-4818-8BD5-128853018D0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61</TotalTime>
  <Words>163</Words>
  <Application>Microsoft Office PowerPoint</Application>
  <PresentationFormat>Custom</PresentationFormat>
  <Paragraphs>23</Paragraphs>
  <Slides>8</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Calibri</vt:lpstr>
      <vt:lpstr>Arial</vt:lpstr>
      <vt:lpstr>Calibri Light</vt:lpstr>
      <vt:lpstr>Office Theme</vt:lpstr>
      <vt:lpstr>World History Unit 5 Source Set: The Middle 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Middle Ages</dc:title>
  <dc:creator>Chris Leonard</dc:creator>
  <cp:lastModifiedBy>BOE Lab</cp:lastModifiedBy>
  <cp:revision>6</cp:revision>
  <dcterms:created xsi:type="dcterms:W3CDTF">2017-05-15T04:28:06Z</dcterms:created>
  <dcterms:modified xsi:type="dcterms:W3CDTF">2019-01-23T17:05:24Z</dcterms:modified>
</cp:coreProperties>
</file>