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7" r:id="rId6"/>
    <p:sldId id="268" r:id="rId7"/>
    <p:sldId id="258" r:id="rId8"/>
    <p:sldId id="259" r:id="rId9"/>
    <p:sldId id="260" r:id="rId10"/>
    <p:sldId id="261" r:id="rId11"/>
    <p:sldId id="262" r:id="rId12"/>
    <p:sldId id="264" r:id="rId13"/>
    <p:sldId id="265" r:id="rId14"/>
    <p:sldId id="266"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8398" autoAdjust="0"/>
  </p:normalViewPr>
  <p:slideViewPr>
    <p:cSldViewPr snapToGrid="0">
      <p:cViewPr>
        <p:scale>
          <a:sx n="67" d="100"/>
          <a:sy n="67" d="100"/>
        </p:scale>
        <p:origin x="-14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E1E0ADB-E2F2-4A30-BDC4-D1C822931246}" type="datetimeFigureOut">
              <a:rPr lang="en-US"/>
              <a:pPr>
                <a:defRPr/>
              </a:pPr>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0B2D76C-C225-4ACD-881B-ECB23ABAB88A}" type="slidenum">
              <a:rPr lang="en-US" altLang="en-US"/>
              <a:pPr/>
              <a:t>‹#›</a:t>
            </a:fld>
            <a:endParaRPr lang="en-US" altLang="en-US"/>
          </a:p>
        </p:txBody>
      </p:sp>
    </p:spTree>
    <p:extLst>
      <p:ext uri="{BB962C8B-B14F-4D97-AF65-F5344CB8AC3E}">
        <p14:creationId xmlns:p14="http://schemas.microsoft.com/office/powerpoint/2010/main" val="32145509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http://www.slavevoyages.org/assessment/intro-maps </a:t>
            </a:r>
          </a:p>
        </p:txBody>
      </p:sp>
      <p:sp>
        <p:nvSpPr>
          <p:cNvPr id="51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35C0726-5724-469D-9A47-10DA511B419C}"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solidFill>
                  <a:srgbClr val="630000"/>
                </a:solidFill>
                <a:latin typeface="Arial" pitchFamily="34" charset="0"/>
              </a:rPr>
              <a:t>Raid on a Village</a:t>
            </a:r>
            <a:endParaRPr lang="en-US" altLang="en-US" smtClean="0">
              <a:solidFill>
                <a:srgbClr val="333333"/>
              </a:solidFill>
              <a:latin typeface="Arial" pitchFamily="34" charset="0"/>
            </a:endParaRPr>
          </a:p>
          <a:p>
            <a:pPr>
              <a:spcBef>
                <a:spcPct val="0"/>
              </a:spcBef>
            </a:pPr>
            <a:r>
              <a:rPr lang="en-US" altLang="en-US" smtClean="0">
                <a:solidFill>
                  <a:srgbClr val="333333"/>
                </a:solidFill>
                <a:latin typeface="Arial" pitchFamily="34" charset="0"/>
              </a:rPr>
              <a:t>The slave raids resulted in social and economic devastation. As children and young adults were taken away, infants and the elderly were left behind or killed. Entire communities had to relocate in difficult, hard-to-reach terrain, leading to stagnation or even regression.</a:t>
            </a:r>
          </a:p>
          <a:p>
            <a:pPr>
              <a:spcBef>
                <a:spcPct val="0"/>
              </a:spcBef>
            </a:pPr>
            <a:endParaRPr lang="en-US" altLang="en-US" smtClean="0"/>
          </a:p>
          <a:p>
            <a:pPr>
              <a:spcBef>
                <a:spcPct val="0"/>
              </a:spcBef>
            </a:pPr>
            <a:r>
              <a:rPr lang="fr-FR" altLang="en-US" i="1" smtClean="0"/>
              <a:t>Attaque D'un Village Par Les Esclavagistes.</a:t>
            </a:r>
            <a:r>
              <a:rPr lang="fr-FR" altLang="en-US" smtClean="0"/>
              <a:t> Digital image. </a:t>
            </a:r>
            <a:r>
              <a:rPr lang="fr-FR" altLang="en-US" i="1" smtClean="0"/>
              <a:t>In Motion</a:t>
            </a:r>
            <a:r>
              <a:rPr lang="fr-FR" altLang="en-US" smtClean="0"/>
              <a:t>. N.p., n.d. Web. 13 May 2017. &lt;http://www.inmotionaame.org/gallery/detail.cfm?migration=1&amp;topic=9&amp;id=292493&amp;type=image&amp;metadata=&amp;page=&gt;.</a:t>
            </a:r>
            <a:endParaRPr lang="en-US" altLang="en-US" smtClean="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C7FE0DD-EBD4-4AA6-93DF-8BAF4242B957}" type="slidenum">
              <a:rPr lang="en-US" altLang="en-US"/>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http://www.slavevoyages.org/assessment/estimates</a:t>
            </a:r>
          </a:p>
        </p:txBody>
      </p:sp>
      <p:sp>
        <p:nvSpPr>
          <p:cNvPr id="71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CE49280-6865-4BBB-A668-EA7E4CE81F96}"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John Newton</a:t>
            </a:r>
          </a:p>
          <a:p>
            <a:pPr>
              <a:spcBef>
                <a:spcPct val="0"/>
              </a:spcBef>
            </a:pPr>
            <a:endParaRPr lang="en-US" altLang="en-US" smtClean="0"/>
          </a:p>
          <a:p>
            <a:pPr>
              <a:spcBef>
                <a:spcPct val="0"/>
              </a:spcBef>
            </a:pPr>
            <a:r>
              <a:rPr lang="en-US" altLang="en-US" smtClean="0"/>
              <a:t>John Newton of Liverpool, an eighteenth-century captain of English slave ships, was active in the African trade until bad health forced him to abandon this career. He taught himself Latin while still captaining slavers. The future vicar of Saint Mary's Woolroth, Captain Newton wrote the hymn "Amazing Grace.“</a:t>
            </a:r>
          </a:p>
          <a:p>
            <a:pPr>
              <a:spcBef>
                <a:spcPct val="0"/>
              </a:spcBef>
            </a:pPr>
            <a:endParaRPr lang="en-US" altLang="en-US" smtClean="0"/>
          </a:p>
          <a:p>
            <a:pPr>
              <a:spcBef>
                <a:spcPct val="0"/>
              </a:spcBef>
            </a:pPr>
            <a:r>
              <a:rPr lang="en-US" altLang="en-US" i="1" smtClean="0"/>
              <a:t>John Newton</a:t>
            </a:r>
            <a:r>
              <a:rPr lang="en-US" altLang="en-US" smtClean="0"/>
              <a:t>. Digital image. </a:t>
            </a:r>
            <a:r>
              <a:rPr lang="en-US" altLang="en-US" i="1" smtClean="0"/>
              <a:t>In Motion</a:t>
            </a:r>
            <a:r>
              <a:rPr lang="en-US" altLang="en-US" smtClean="0"/>
              <a:t>. N.p., n.d. Web. 13 May 2017. &lt;http://www.inmotionaame.org/gallery/detail.cfm?migration=1&amp;topic=99&amp;id=255734&amp;type=image&amp;metadata=show&amp;page=2&gt;.</a:t>
            </a:r>
          </a:p>
          <a:p>
            <a:pPr>
              <a:spcBef>
                <a:spcPct val="0"/>
              </a:spcBef>
            </a:pPr>
            <a:endParaRPr lang="en-US" altLang="en-US" smtClean="0"/>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3FF135D-68FD-4084-B9C8-0276760D3103}"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solidFill>
                  <a:srgbClr val="000000"/>
                </a:solidFill>
                <a:latin typeface="Arial" pitchFamily="34" charset="0"/>
              </a:rPr>
              <a:t>Register of Africans from the Schooner ""NS de Regla""</a:t>
            </a:r>
          </a:p>
          <a:p>
            <a:pPr>
              <a:spcBef>
                <a:spcPct val="0"/>
              </a:spcBef>
            </a:pPr>
            <a:r>
              <a:rPr lang="en-US" altLang="en-US" smtClean="0">
                <a:solidFill>
                  <a:srgbClr val="000000"/>
                </a:solidFill>
                <a:latin typeface="Arial" pitchFamily="34" charset="0"/>
              </a:rPr>
              <a:t>The Schooner ""NS de Regla"" was captured at sea by British cruisers and adjudicated at a court established at Sierra Leone under international anti-slave trade treaties. The image is of a picture of the first page of the court’s register of ""Liberated Africans"" taken from the ""NS de Regla"". The register was kept as a formal record of emancipation that helped protect the individual from subsequent re-enslavement. The image is reproduced courtesy of the British National Archives.</a:t>
            </a:r>
          </a:p>
          <a:p>
            <a:pPr>
              <a:spcBef>
                <a:spcPct val="0"/>
              </a:spcBef>
            </a:pPr>
            <a:endParaRPr lang="en-US" altLang="en-US" smtClean="0">
              <a:solidFill>
                <a:srgbClr val="000000"/>
              </a:solidFill>
              <a:latin typeface="Arial" pitchFamily="34" charset="0"/>
            </a:endParaRPr>
          </a:p>
          <a:p>
            <a:pPr>
              <a:spcBef>
                <a:spcPct val="0"/>
              </a:spcBef>
            </a:pPr>
            <a:r>
              <a:rPr lang="en-US" altLang="en-US" i="1" smtClean="0">
                <a:solidFill>
                  <a:srgbClr val="000000"/>
                </a:solidFill>
                <a:latin typeface="Helvetica Neue"/>
              </a:rPr>
              <a:t>Register of Africans from the Schooner ""NS De Regla""</a:t>
            </a:r>
            <a:r>
              <a:rPr lang="en-US" altLang="en-US" smtClean="0">
                <a:solidFill>
                  <a:srgbClr val="000000"/>
                </a:solidFill>
                <a:latin typeface="Helvetica Neue"/>
              </a:rPr>
              <a:t>. Digital image. </a:t>
            </a:r>
            <a:r>
              <a:rPr lang="en-US" altLang="en-US" i="1" smtClean="0">
                <a:solidFill>
                  <a:srgbClr val="000000"/>
                </a:solidFill>
                <a:latin typeface="Helvetica Neue"/>
              </a:rPr>
              <a:t>Slave Voyages</a:t>
            </a:r>
            <a:r>
              <a:rPr lang="en-US" altLang="en-US" smtClean="0">
                <a:solidFill>
                  <a:srgbClr val="000000"/>
                </a:solidFill>
                <a:latin typeface="Helvetica Neue"/>
              </a:rPr>
              <a:t>. N.p., n.d. Web.</a:t>
            </a:r>
            <a:endParaRPr lang="en-US" altLang="en-US" smtClean="0"/>
          </a:p>
          <a:p>
            <a:pPr>
              <a:spcBef>
                <a:spcPct val="0"/>
              </a:spcBef>
            </a:pPr>
            <a:endParaRPr lang="en-US" altLang="en-US" smtClean="0"/>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5179B19-C0DE-497E-A4CA-C7C1CD26CA1A}" type="slidenum">
              <a:rPr lang="en-US" altLang="en-US"/>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Slaves Liberated from Slaver ""Zeldina"", Jamaica</a:t>
            </a:r>
            <a:endParaRPr lang="en-US" altLang="en-US" smtClean="0">
              <a:solidFill>
                <a:srgbClr val="000000"/>
              </a:solidFill>
              <a:latin typeface="Arial" pitchFamily="34" charset="0"/>
            </a:endParaRPr>
          </a:p>
          <a:p>
            <a:pPr>
              <a:spcBef>
                <a:spcPct val="0"/>
              </a:spcBef>
            </a:pPr>
            <a:r>
              <a:rPr lang="en-US" altLang="en-US" smtClean="0">
                <a:solidFill>
                  <a:srgbClr val="000000"/>
                </a:solidFill>
                <a:latin typeface="Arial" pitchFamily="34" charset="0"/>
              </a:rPr>
              <a:t>This is one image of a group of illustrations published in The Illustrated London News on June 20th, 1857. The illustrations were created by the newspaper based on images sent with a letter from Kingston, Jamaica, dated May 11th, 1857, describing the capture of slaver ""Zeldina"" and the conditions of the slaves disembarked. The schooner ""Zeldina"" embarked slaves at Cabinda, but she was blown off her route to Cuba, captured by the British naval force in April, 1857, and stationed at Port Royal, Jamaica. The image is reproduced courtesy of the Manuscript, Archives and Rare Book Library, Emory University.</a:t>
            </a:r>
          </a:p>
          <a:p>
            <a:pPr>
              <a:spcBef>
                <a:spcPct val="0"/>
              </a:spcBef>
            </a:pPr>
            <a:endParaRPr lang="en-US" altLang="en-US" i="1" smtClean="0">
              <a:solidFill>
                <a:srgbClr val="000000"/>
              </a:solidFill>
              <a:latin typeface="Helvetica Neue"/>
            </a:endParaRPr>
          </a:p>
          <a:p>
            <a:pPr>
              <a:spcBef>
                <a:spcPct val="0"/>
              </a:spcBef>
            </a:pPr>
            <a:r>
              <a:rPr lang="en-US" altLang="en-US" i="1" smtClean="0">
                <a:solidFill>
                  <a:srgbClr val="000000"/>
                </a:solidFill>
                <a:latin typeface="Helvetica Neue"/>
              </a:rPr>
              <a:t>Slaves Liberated from Slaver ""Zeldina"", Jamaica</a:t>
            </a:r>
            <a:r>
              <a:rPr lang="en-US" altLang="en-US" smtClean="0">
                <a:solidFill>
                  <a:srgbClr val="000000"/>
                </a:solidFill>
                <a:latin typeface="Helvetica Neue"/>
              </a:rPr>
              <a:t>. Digital image. </a:t>
            </a:r>
            <a:r>
              <a:rPr lang="en-US" altLang="en-US" i="1" smtClean="0">
                <a:solidFill>
                  <a:srgbClr val="000000"/>
                </a:solidFill>
                <a:latin typeface="Helvetica Neue"/>
              </a:rPr>
              <a:t>Voyages</a:t>
            </a:r>
            <a:r>
              <a:rPr lang="en-US" altLang="en-US" smtClean="0">
                <a:solidFill>
                  <a:srgbClr val="000000"/>
                </a:solidFill>
                <a:latin typeface="Helvetica Neue"/>
              </a:rPr>
              <a:t>. N.p., n.d. Web. 13 May 2017. &lt;http://www.slavevoyages.org/resources/images/category/Slaves/2&gt;.</a:t>
            </a:r>
            <a:endParaRPr lang="en-US" altLang="en-US" smtClean="0"/>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911E2D3-7758-4844-AD3B-F3CAC6601765}" type="slidenum">
              <a:rPr lang="en-US" altLang="en-US"/>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solidFill>
                  <a:srgbClr val="000000"/>
                </a:solidFill>
                <a:latin typeface="Arial" pitchFamily="34" charset="0"/>
              </a:rPr>
              <a:t>The Brig “Vigilante” was a French slaver captured in the River Bonny, at the Bight of Biafra, on April 15th, 1822. She departed from Nantes, in France, and carried 345 slaves from the coast of Africa, but she was intercepted by anti-slave trade cruisers before sailing to the Americas and taken to Freetown, Sierra Leone. The English had no rights to detain vessels under the French flag, and the cruiser had approached the “Vigilante” only in order to verify its papers. The French captain, fearing detention, opened fire killing several of the cruiser’s crew. It was only then that the “Vigilante” was taken captive and escorted to first Sierra Leone where the slaves were disembarked, and then to Plymouth, England, where the English captain hoped to lay murder charges. Abolitionists drew the vessel while it was in Plymouth. In the event, the vessel and crew were released without charges. The image is of a plan of the “Vigilante”, showing the slave decks and the instruments used to chain the slaves. This plan was published as a fold out in a pamphlet printed first in London and then Paris and other places in 1823. The image is reproduced courtesy of the John Carter Brown Library at Brown University.</a:t>
            </a:r>
          </a:p>
          <a:p>
            <a:pPr fontAlgn="t">
              <a:spcBef>
                <a:spcPct val="0"/>
              </a:spcBef>
            </a:pPr>
            <a:r>
              <a:rPr lang="en-US" altLang="en-US" i="1" smtClean="0"/>
              <a:t>Year: </a:t>
            </a:r>
            <a:r>
              <a:rPr lang="en-US" altLang="en-US" smtClean="0"/>
              <a:t>1822</a:t>
            </a:r>
          </a:p>
          <a:p>
            <a:pPr fontAlgn="t">
              <a:spcBef>
                <a:spcPct val="0"/>
              </a:spcBef>
            </a:pPr>
            <a:r>
              <a:rPr lang="en-US" altLang="en-US" i="1" smtClean="0"/>
              <a:t>Source:</a:t>
            </a:r>
          </a:p>
          <a:p>
            <a:pPr fontAlgn="t">
              <a:spcBef>
                <a:spcPct val="0"/>
              </a:spcBef>
            </a:pPr>
            <a:r>
              <a:rPr lang="en-US" altLang="en-US" smtClean="0"/>
              <a:t>Affaire de la Vigilante, batiment négrier de Nantes (Paris, 1823), following p. 8</a:t>
            </a:r>
          </a:p>
          <a:p>
            <a:pPr fontAlgn="t">
              <a:spcBef>
                <a:spcPct val="0"/>
              </a:spcBef>
            </a:pPr>
            <a:r>
              <a:rPr lang="en-US" altLang="en-US" i="1" smtClean="0"/>
              <a:t>Language:</a:t>
            </a:r>
          </a:p>
          <a:p>
            <a:pPr>
              <a:spcBef>
                <a:spcPct val="0"/>
              </a:spcBef>
            </a:pPr>
            <a:r>
              <a:rPr lang="en-US" altLang="en-US" smtClean="0"/>
              <a:t>French</a:t>
            </a:r>
          </a:p>
          <a:p>
            <a:pPr>
              <a:spcBef>
                <a:spcPct val="0"/>
              </a:spcBef>
            </a:pPr>
            <a:r>
              <a:rPr lang="en-US" altLang="en-US" i="1" smtClean="0">
                <a:solidFill>
                  <a:srgbClr val="000000"/>
                </a:solidFill>
                <a:latin typeface="Helvetica Neue"/>
              </a:rPr>
              <a:t>Plan of the Slaver ""Vigilante""</a:t>
            </a:r>
            <a:r>
              <a:rPr lang="en-US" altLang="en-US" smtClean="0">
                <a:solidFill>
                  <a:srgbClr val="000000"/>
                </a:solidFill>
                <a:latin typeface="Helvetica Neue"/>
              </a:rPr>
              <a:t>. Digital image. </a:t>
            </a:r>
            <a:r>
              <a:rPr lang="en-US" altLang="en-US" i="1" smtClean="0">
                <a:solidFill>
                  <a:srgbClr val="000000"/>
                </a:solidFill>
                <a:latin typeface="Helvetica Neue"/>
              </a:rPr>
              <a:t>Voyages</a:t>
            </a:r>
            <a:r>
              <a:rPr lang="en-US" altLang="en-US" smtClean="0">
                <a:solidFill>
                  <a:srgbClr val="000000"/>
                </a:solidFill>
                <a:latin typeface="Helvetica Neue"/>
              </a:rPr>
              <a:t>. N.p., n.d. Web. 13 May 2017. &lt;http://www.slavevoyages.org/resources/images/category/Vessels/1&gt;.</a:t>
            </a:r>
            <a:endParaRPr lang="en-US" altLang="en-US" smtClean="0"/>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4253711-0C4D-44BF-95F5-729F94821C7C}" type="slidenum">
              <a:rPr lang="en-US" altLang="en-US"/>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smtClean="0">
                <a:solidFill>
                  <a:srgbClr val="000000"/>
                </a:solidFill>
                <a:latin typeface="Helvetica Neue"/>
              </a:rPr>
              <a:t>African Americans in the 13 Colonies, 17th-18th Centuries</a:t>
            </a:r>
            <a:r>
              <a:rPr lang="en-US" altLang="en-US" smtClean="0">
                <a:solidFill>
                  <a:srgbClr val="000000"/>
                </a:solidFill>
                <a:latin typeface="Helvetica Neue"/>
              </a:rPr>
              <a:t>. Digital image. </a:t>
            </a:r>
            <a:r>
              <a:rPr lang="en-US" altLang="en-US" i="1" smtClean="0">
                <a:solidFill>
                  <a:srgbClr val="000000"/>
                </a:solidFill>
                <a:latin typeface="Helvetica Neue"/>
              </a:rPr>
              <a:t>In Motion</a:t>
            </a:r>
            <a:r>
              <a:rPr lang="en-US" altLang="en-US" smtClean="0">
                <a:solidFill>
                  <a:srgbClr val="000000"/>
                </a:solidFill>
                <a:latin typeface="Helvetica Neue"/>
              </a:rPr>
              <a:t>. N.p., n.d. Web. &lt;http://www.inmotionaame.org/gallery/detail.cfm?migration=1&amp;topic=1&amp;id=1_005M&amp;type=map&gt;.</a:t>
            </a:r>
            <a:endParaRPr lang="en-US" altLang="en-US" smtClean="0"/>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E0B4B42-EEF8-4695-8E7D-E1912FDD7CAF}" type="slidenum">
              <a:rPr lang="en-US" altLang="en-US"/>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Nègres à Fond de Cale</a:t>
            </a:r>
          </a:p>
          <a:p>
            <a:pPr>
              <a:spcBef>
                <a:spcPct val="0"/>
              </a:spcBef>
            </a:pPr>
            <a:endParaRPr lang="en-US" altLang="en-US" smtClean="0"/>
          </a:p>
          <a:p>
            <a:pPr>
              <a:spcBef>
                <a:spcPct val="0"/>
              </a:spcBef>
            </a:pPr>
            <a:r>
              <a:rPr lang="en-US" altLang="en-US" smtClean="0"/>
              <a:t>The slave ship viewed by a survivor:</a:t>
            </a:r>
          </a:p>
          <a:p>
            <a:pPr>
              <a:spcBef>
                <a:spcPct val="0"/>
              </a:spcBef>
            </a:pPr>
            <a:endParaRPr lang="en-US" altLang="en-US" smtClean="0"/>
          </a:p>
          <a:p>
            <a:pPr>
              <a:spcBef>
                <a:spcPct val="0"/>
              </a:spcBef>
            </a:pPr>
            <a:r>
              <a:rPr lang="en-US" altLang="en-US" smtClean="0"/>
              <a:t>"Its horrors, ah! who can describe? None can so truly depict its horrors as the poor unfortunate, miserable wretch that has been confined within its portals. Oh! friends of humanity, pity the poor African, who has been trepanned and sold away from friends and home, and consigned to the hold of a slave ship, to await even more horrors and miseries in a distant land, amongst the religious and benevolent."</a:t>
            </a:r>
          </a:p>
          <a:p>
            <a:pPr>
              <a:spcBef>
                <a:spcPct val="0"/>
              </a:spcBef>
            </a:pPr>
            <a:endParaRPr lang="en-US" altLang="en-US" smtClean="0"/>
          </a:p>
          <a:p>
            <a:pPr>
              <a:spcBef>
                <a:spcPct val="0"/>
              </a:spcBef>
            </a:pPr>
            <a:r>
              <a:rPr lang="en-US" altLang="en-US" smtClean="0"/>
              <a:t>Mahommah Gardo Baquaqua, Biography of Mahommah G. Baquaqua (Detroit: Geo. E. Pomeroy &amp; Co., 1854)</a:t>
            </a:r>
          </a:p>
          <a:p>
            <a:pPr>
              <a:spcBef>
                <a:spcPct val="0"/>
              </a:spcBef>
            </a:pPr>
            <a:endParaRPr lang="en-US" altLang="en-US" smtClean="0"/>
          </a:p>
          <a:p>
            <a:pPr>
              <a:spcBef>
                <a:spcPct val="0"/>
              </a:spcBef>
            </a:pPr>
            <a:r>
              <a:rPr lang="fr-FR" altLang="en-US" i="1" smtClean="0"/>
              <a:t>Nègres à Fond De Cale</a:t>
            </a:r>
            <a:r>
              <a:rPr lang="fr-FR" altLang="en-US" smtClean="0"/>
              <a:t>. Digital image. </a:t>
            </a:r>
            <a:r>
              <a:rPr lang="fr-FR" altLang="en-US" i="1" smtClean="0"/>
              <a:t>In Motion</a:t>
            </a:r>
            <a:r>
              <a:rPr lang="fr-FR" altLang="en-US" smtClean="0"/>
              <a:t>. N.p., n.d. Web. &lt;http://www.inmotionaame.org/gallery/detail.cfm?migration=1&amp;topic=5&amp;id=299670&amp;type=image&amp;metadata=show&amp;page=&gt;.</a:t>
            </a:r>
            <a:endParaRPr lang="en-US" altLang="en-US" smtClean="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77A4252-B184-4956-820F-6852F0DA8B4B}" type="slidenum">
              <a:rPr lang="en-US" altLang="en-US"/>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solidFill>
                  <a:srgbClr val="630000"/>
                </a:solidFill>
                <a:latin typeface="Arial" pitchFamily="34" charset="0"/>
              </a:rPr>
              <a:t>Bartering for Slaves on the Gold Coast</a:t>
            </a:r>
            <a:endParaRPr lang="en-US" altLang="en-US" smtClean="0">
              <a:solidFill>
                <a:srgbClr val="333333"/>
              </a:solidFill>
              <a:latin typeface="Arial" pitchFamily="34" charset="0"/>
            </a:endParaRPr>
          </a:p>
          <a:p>
            <a:pPr>
              <a:spcBef>
                <a:spcPct val="0"/>
              </a:spcBef>
            </a:pPr>
            <a:r>
              <a:rPr lang="en-US" altLang="en-US" smtClean="0">
                <a:solidFill>
                  <a:srgbClr val="333333"/>
                </a:solidFill>
                <a:latin typeface="Arial" pitchFamily="34" charset="0"/>
              </a:rPr>
              <a:t>Many men, women, and children died on the way to the coast before the European slavers made their selection. Others died at the port of departure, usually as a result of exposure to new diseases or the appalling conditions in the barracoons, or slave camps.</a:t>
            </a:r>
          </a:p>
          <a:p>
            <a:pPr>
              <a:spcBef>
                <a:spcPct val="0"/>
              </a:spcBef>
            </a:pPr>
            <a:endParaRPr lang="en-US" altLang="en-US" smtClean="0"/>
          </a:p>
          <a:p>
            <a:pPr>
              <a:spcBef>
                <a:spcPct val="0"/>
              </a:spcBef>
            </a:pPr>
            <a:r>
              <a:rPr lang="en-US" altLang="en-US" smtClean="0"/>
              <a:t>Biard, Francois. </a:t>
            </a:r>
            <a:r>
              <a:rPr lang="en-US" altLang="en-US" i="1" smtClean="0"/>
              <a:t>Bartering for Slaves on the Gold Coast.</a:t>
            </a:r>
            <a:r>
              <a:rPr lang="en-US" altLang="en-US" smtClean="0"/>
              <a:t> Digital image. </a:t>
            </a:r>
            <a:r>
              <a:rPr lang="en-US" altLang="en-US" i="1" smtClean="0"/>
              <a:t>In Motion</a:t>
            </a:r>
            <a:r>
              <a:rPr lang="en-US" altLang="en-US" smtClean="0"/>
              <a:t>. N.p., n.d. Web. 13 May 2017. &lt;http://www.inmotionaame.org/gallery/detail.cfm?migration=1&amp;topic=4&amp;id=298001&amp;type=image&amp;metadata=show&amp;page=&gt;.</a:t>
            </a:r>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B86E7A0-4FD2-42E8-8B31-43EB847E0CD2}"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05A50C1-21CE-4EF8-AA28-17EEB5CF264E}" type="datetimeFigureOut">
              <a:rPr lang="en-US"/>
              <a:pPr>
                <a:defRPr/>
              </a:pPr>
              <a:t>1/23/2019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55B858-DEE5-4CF4-AD08-6AB83C5B566B}" type="slidenum">
              <a:rPr lang="en-US" altLang="en-US"/>
              <a:pPr/>
              <a:t>‹#›</a:t>
            </a:fld>
            <a:endParaRPr lang="en-US" altLang="en-US"/>
          </a:p>
        </p:txBody>
      </p:sp>
    </p:spTree>
    <p:extLst>
      <p:ext uri="{BB962C8B-B14F-4D97-AF65-F5344CB8AC3E}">
        <p14:creationId xmlns:p14="http://schemas.microsoft.com/office/powerpoint/2010/main" val="198981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5E1B4D-050B-483D-A1D2-88C019B904F9}" type="datetimeFigureOut">
              <a:rPr lang="en-US"/>
              <a:pPr>
                <a:defRPr/>
              </a:pPr>
              <a:t>1/23/2019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583DAE-F2C2-4C43-ADEA-E43067AB02C6}" type="slidenum">
              <a:rPr lang="en-US" altLang="en-US"/>
              <a:pPr/>
              <a:t>‹#›</a:t>
            </a:fld>
            <a:endParaRPr lang="en-US" altLang="en-US"/>
          </a:p>
        </p:txBody>
      </p:sp>
    </p:spTree>
    <p:extLst>
      <p:ext uri="{BB962C8B-B14F-4D97-AF65-F5344CB8AC3E}">
        <p14:creationId xmlns:p14="http://schemas.microsoft.com/office/powerpoint/2010/main" val="70934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146DAF-3F0A-4B16-ACF2-E061BE5D2CD0}" type="datetimeFigureOut">
              <a:rPr lang="en-US"/>
              <a:pPr>
                <a:defRPr/>
              </a:pPr>
              <a:t>1/23/2019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FA0E2F-B48F-4769-A49B-80130FFB2F60}" type="slidenum">
              <a:rPr lang="en-US" altLang="en-US"/>
              <a:pPr/>
              <a:t>‹#›</a:t>
            </a:fld>
            <a:endParaRPr lang="en-US" altLang="en-US"/>
          </a:p>
        </p:txBody>
      </p:sp>
    </p:spTree>
    <p:extLst>
      <p:ext uri="{BB962C8B-B14F-4D97-AF65-F5344CB8AC3E}">
        <p14:creationId xmlns:p14="http://schemas.microsoft.com/office/powerpoint/2010/main" val="11852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B2B3D6-1952-4391-95B7-89709AE2F895}" type="datetimeFigureOut">
              <a:rPr lang="en-US"/>
              <a:pPr>
                <a:defRPr/>
              </a:pPr>
              <a:t>1/23/2019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A2AA8B-6B20-448F-B054-7ACDBBBB679A}" type="slidenum">
              <a:rPr lang="en-US" altLang="en-US"/>
              <a:pPr/>
              <a:t>‹#›</a:t>
            </a:fld>
            <a:endParaRPr lang="en-US" altLang="en-US"/>
          </a:p>
        </p:txBody>
      </p:sp>
    </p:spTree>
    <p:extLst>
      <p:ext uri="{BB962C8B-B14F-4D97-AF65-F5344CB8AC3E}">
        <p14:creationId xmlns:p14="http://schemas.microsoft.com/office/powerpoint/2010/main" val="359435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02057FA-8A00-4963-8C99-264D74B4489A}" type="datetimeFigureOut">
              <a:rPr lang="en-US"/>
              <a:pPr>
                <a:defRPr/>
              </a:pPr>
              <a:t>1/23/2019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9E07AAC-1D81-4927-8029-E6196886A868}" type="slidenum">
              <a:rPr lang="en-US" altLang="en-US"/>
              <a:pPr/>
              <a:t>‹#›</a:t>
            </a:fld>
            <a:endParaRPr lang="en-US" altLang="en-US"/>
          </a:p>
        </p:txBody>
      </p:sp>
    </p:spTree>
    <p:extLst>
      <p:ext uri="{BB962C8B-B14F-4D97-AF65-F5344CB8AC3E}">
        <p14:creationId xmlns:p14="http://schemas.microsoft.com/office/powerpoint/2010/main" val="238724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2A281FF-CF2B-494E-B491-94FBA29B59BF}" type="datetimeFigureOut">
              <a:rPr lang="en-US"/>
              <a:pPr>
                <a:defRPr/>
              </a:pPr>
              <a:t>1/23/2019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384AAD-D9D0-470C-A66C-BCC6D62D3A79}" type="slidenum">
              <a:rPr lang="en-US" altLang="en-US"/>
              <a:pPr/>
              <a:t>‹#›</a:t>
            </a:fld>
            <a:endParaRPr lang="en-US" altLang="en-US"/>
          </a:p>
        </p:txBody>
      </p:sp>
    </p:spTree>
    <p:extLst>
      <p:ext uri="{BB962C8B-B14F-4D97-AF65-F5344CB8AC3E}">
        <p14:creationId xmlns:p14="http://schemas.microsoft.com/office/powerpoint/2010/main" val="351053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6666603-39CF-4091-B887-8F7BCFA84809}" type="datetimeFigureOut">
              <a:rPr lang="en-US"/>
              <a:pPr>
                <a:defRPr/>
              </a:pPr>
              <a:t>1/23/2019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D47BEC7-4A89-4F2C-B741-D237D56B2E7C}" type="slidenum">
              <a:rPr lang="en-US" altLang="en-US"/>
              <a:pPr/>
              <a:t>‹#›</a:t>
            </a:fld>
            <a:endParaRPr lang="en-US" altLang="en-US"/>
          </a:p>
        </p:txBody>
      </p:sp>
    </p:spTree>
    <p:extLst>
      <p:ext uri="{BB962C8B-B14F-4D97-AF65-F5344CB8AC3E}">
        <p14:creationId xmlns:p14="http://schemas.microsoft.com/office/powerpoint/2010/main" val="363058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6CF5CE7-71A2-431E-941C-7352A8A9D3F0}" type="datetimeFigureOut">
              <a:rPr lang="en-US"/>
              <a:pPr>
                <a:defRPr/>
              </a:pPr>
              <a:t>1/23/2019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0048C0F-A8B0-4685-97C5-819972A55DF0}" type="slidenum">
              <a:rPr lang="en-US" altLang="en-US"/>
              <a:pPr/>
              <a:t>‹#›</a:t>
            </a:fld>
            <a:endParaRPr lang="en-US" altLang="en-US"/>
          </a:p>
        </p:txBody>
      </p:sp>
    </p:spTree>
    <p:extLst>
      <p:ext uri="{BB962C8B-B14F-4D97-AF65-F5344CB8AC3E}">
        <p14:creationId xmlns:p14="http://schemas.microsoft.com/office/powerpoint/2010/main" val="290462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BE6F66-A80E-455B-BCA2-A8B255B712DF}" type="datetimeFigureOut">
              <a:rPr lang="en-US"/>
              <a:pPr>
                <a:defRPr/>
              </a:pPr>
              <a:t>1/23/2019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C6209DE-EC9B-48D6-9FD8-A34D13511A29}" type="slidenum">
              <a:rPr lang="en-US" altLang="en-US"/>
              <a:pPr/>
              <a:t>‹#›</a:t>
            </a:fld>
            <a:endParaRPr lang="en-US" altLang="en-US"/>
          </a:p>
        </p:txBody>
      </p:sp>
    </p:spTree>
    <p:extLst>
      <p:ext uri="{BB962C8B-B14F-4D97-AF65-F5344CB8AC3E}">
        <p14:creationId xmlns:p14="http://schemas.microsoft.com/office/powerpoint/2010/main" val="49892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A64046A-EE8B-452A-8F0B-305EC03629D5}" type="datetimeFigureOut">
              <a:rPr lang="en-US"/>
              <a:pPr>
                <a:defRPr/>
              </a:pPr>
              <a:t>1/23/2019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A95005-AE7A-4D02-8719-567069DB5F30}" type="slidenum">
              <a:rPr lang="en-US" altLang="en-US"/>
              <a:pPr/>
              <a:t>‹#›</a:t>
            </a:fld>
            <a:endParaRPr lang="en-US" altLang="en-US"/>
          </a:p>
        </p:txBody>
      </p:sp>
    </p:spTree>
    <p:extLst>
      <p:ext uri="{BB962C8B-B14F-4D97-AF65-F5344CB8AC3E}">
        <p14:creationId xmlns:p14="http://schemas.microsoft.com/office/powerpoint/2010/main" val="326827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BF57C1B-55C1-4C36-A61C-E11954D28047}" type="datetimeFigureOut">
              <a:rPr lang="en-US"/>
              <a:pPr>
                <a:defRPr/>
              </a:pPr>
              <a:t>1/23/2019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063B33-923A-413D-A7C5-6FC532909FB0}" type="slidenum">
              <a:rPr lang="en-US" altLang="en-US"/>
              <a:pPr/>
              <a:t>‹#›</a:t>
            </a:fld>
            <a:endParaRPr lang="en-US" altLang="en-US"/>
          </a:p>
        </p:txBody>
      </p:sp>
    </p:spTree>
    <p:extLst>
      <p:ext uri="{BB962C8B-B14F-4D97-AF65-F5344CB8AC3E}">
        <p14:creationId xmlns:p14="http://schemas.microsoft.com/office/powerpoint/2010/main" val="386361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9744A5D-A9B9-4173-9B73-74EC939AE6B5}" type="datetimeFigureOut">
              <a:rPr lang="en-US"/>
              <a:pPr>
                <a:defRPr/>
              </a:pPr>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A77273D-6C5E-45B9-B01A-AB2F6DC6B14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725" y="1906588"/>
            <a:ext cx="11839575" cy="1671637"/>
          </a:xfrm>
          <a:solidFill>
            <a:schemeClr val="accent4">
              <a:lumMod val="20000"/>
              <a:lumOff val="80000"/>
              <a:alpha val="74000"/>
            </a:schemeClr>
          </a:solidFill>
        </p:spPr>
        <p:txBody>
          <a:bodyPr rtlCol="0">
            <a:noAutofit/>
          </a:bodyPr>
          <a:lstStyle/>
          <a:p>
            <a:pPr fontAlgn="auto">
              <a:spcAft>
                <a:spcPts val="0"/>
              </a:spcAft>
              <a:defRPr/>
            </a:pPr>
            <a:r>
              <a:rPr lang="en-US" sz="5400" b="1" cap="all" dirty="0">
                <a:solidFill>
                  <a:schemeClr val="bg2">
                    <a:lumMod val="10000"/>
                  </a:schemeClr>
                </a:solidFill>
                <a:latin typeface="Black Crayon" panose="02000500000000000000" pitchFamily="2" charset="0"/>
              </a:rPr>
              <a:t>World History Unit 6 Source Set: </a:t>
            </a:r>
            <a:br>
              <a:rPr lang="en-US" sz="5400" b="1" cap="all" dirty="0">
                <a:solidFill>
                  <a:schemeClr val="bg2">
                    <a:lumMod val="10000"/>
                  </a:schemeClr>
                </a:solidFill>
                <a:latin typeface="Black Crayon" panose="02000500000000000000" pitchFamily="2" charset="0"/>
              </a:rPr>
            </a:br>
            <a:r>
              <a:rPr lang="en-US" sz="5400" b="1" cap="all" dirty="0">
                <a:solidFill>
                  <a:schemeClr val="bg2">
                    <a:lumMod val="10000"/>
                  </a:schemeClr>
                </a:solidFill>
                <a:latin typeface="Black Crayon" panose="02000500000000000000" pitchFamily="2" charset="0"/>
              </a:rPr>
              <a:t>The </a:t>
            </a:r>
            <a:r>
              <a:rPr lang="en-US" sz="5400" b="1" cap="all" dirty="0" err="1">
                <a:solidFill>
                  <a:schemeClr val="bg2">
                    <a:lumMod val="10000"/>
                  </a:schemeClr>
                </a:solidFill>
                <a:latin typeface="Black Crayon" panose="02000500000000000000" pitchFamily="2" charset="0"/>
              </a:rPr>
              <a:t>TransAtlantic</a:t>
            </a:r>
            <a:r>
              <a:rPr lang="en-US" sz="5400" b="1" cap="all" dirty="0">
                <a:solidFill>
                  <a:schemeClr val="bg2">
                    <a:lumMod val="10000"/>
                  </a:schemeClr>
                </a:solidFill>
                <a:latin typeface="Black Crayon" panose="02000500000000000000" pitchFamily="2" charset="0"/>
              </a:rPr>
              <a:t> Slave Trade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nypl.org/index.php?id=485354&amp;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9525"/>
            <a:ext cx="111887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0"/>
            <a:ext cx="467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noChangeArrowheads="1"/>
          </p:cNvSpPr>
          <p:nvPr>
            <p:ph type="title"/>
          </p:nvPr>
        </p:nvSpPr>
        <p:spPr>
          <a:xfrm>
            <a:off x="355600" y="228600"/>
            <a:ext cx="11574463" cy="782638"/>
          </a:xfrm>
        </p:spPr>
        <p:txBody>
          <a:bodyPr/>
          <a:lstStyle/>
          <a:p>
            <a:pPr algn="ctr"/>
            <a:r>
              <a:rPr lang="en-US" altLang="en-US" sz="3600" smtClean="0"/>
              <a:t>Map 1: Overview of the slave trade out of Africa, 1500-1900</a:t>
            </a:r>
          </a:p>
        </p:txBody>
      </p:sp>
      <p:pic>
        <p:nvPicPr>
          <p:cNvPr id="4099"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35125" y="1011238"/>
            <a:ext cx="9015413" cy="5765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923925" y="150813"/>
            <a:ext cx="10515600" cy="1325562"/>
          </a:xfrm>
        </p:spPr>
        <p:txBody>
          <a:bodyPr/>
          <a:lstStyle/>
          <a:p>
            <a:pPr algn="ctr"/>
            <a:r>
              <a:rPr lang="en-US" altLang="en-US" smtClean="0"/>
              <a:t>Slave Trade Estimates 1501-1866</a:t>
            </a:r>
          </a:p>
        </p:txBody>
      </p:sp>
      <p:pic>
        <p:nvPicPr>
          <p:cNvPr id="6147"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09650" y="1206500"/>
            <a:ext cx="10344150" cy="54371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ages.nypl.org/index.php?id=EM12244&amp;t=w"/>
          <p:cNvPicPr>
            <a:picLocks noChangeAspect="1" noChangeArrowheads="1"/>
          </p:cNvPicPr>
          <p:nvPr/>
        </p:nvPicPr>
        <p:blipFill>
          <a:blip r:embed="rId3">
            <a:extLst>
              <a:ext uri="{28A0092B-C50C-407E-A947-70E740481C1C}">
                <a14:useLocalDpi xmlns:a14="http://schemas.microsoft.com/office/drawing/2010/main" val="0"/>
              </a:ext>
            </a:extLst>
          </a:blip>
          <a:srcRect l="13930" t="21777" r="27110" b="26666"/>
          <a:stretch>
            <a:fillRect/>
          </a:stretch>
        </p:blipFill>
        <p:spPr bwMode="auto">
          <a:xfrm>
            <a:off x="3384550" y="161925"/>
            <a:ext cx="4905375"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0"/>
            <a:ext cx="4295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lavevoyages.org/documents/cache/5a/97/5a97855dff539c4a4305c3d4248161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038" y="36513"/>
            <a:ext cx="5272087"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00" y="0"/>
            <a:ext cx="553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0"/>
            <a:ext cx="9047163"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4288"/>
            <a:ext cx="10118725"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6AE5CABC7AB24B85B741258C32403E" ma:contentTypeVersion="2" ma:contentTypeDescription="Create a new document." ma:contentTypeScope="" ma:versionID="714b1951fc6ed8263d1d7679d152ef62">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C7B0C2F-945E-423D-8316-871A8B2CF9F0}">
  <ds:schemaRefs>
    <ds:schemaRef ds:uri="http://schemas.microsoft.com/sharepoint/v3/contenttype/forms"/>
  </ds:schemaRefs>
</ds:datastoreItem>
</file>

<file path=customXml/itemProps2.xml><?xml version="1.0" encoding="utf-8"?>
<ds:datastoreItem xmlns:ds="http://schemas.openxmlformats.org/officeDocument/2006/customXml" ds:itemID="{EA32EA58-2AB7-44DB-A647-2404C7AAC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33FACF-9A3E-4F34-95DD-8FDD4A3D43D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167</TotalTime>
  <Words>889</Words>
  <Application>Microsoft Office PowerPoint</Application>
  <PresentationFormat>Custom</PresentationFormat>
  <Paragraphs>53</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Arial</vt:lpstr>
      <vt:lpstr>Calibri Light</vt:lpstr>
      <vt:lpstr>Black Crayon</vt:lpstr>
      <vt:lpstr>Helvetica Neue</vt:lpstr>
      <vt:lpstr>Office Theme</vt:lpstr>
      <vt:lpstr>World History Unit 6 Source Set:  The TransAtlantic Slave Trade</vt:lpstr>
      <vt:lpstr>Map 1: Overview of the slave trade out of Africa, 1500-1900</vt:lpstr>
      <vt:lpstr>Slave Trade Estimates 1501-1866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TransAtlantic Slave Trade</dc:title>
  <dc:creator>Chris Leonard</dc:creator>
  <cp:lastModifiedBy>BOE Lab</cp:lastModifiedBy>
  <cp:revision>11</cp:revision>
  <dcterms:created xsi:type="dcterms:W3CDTF">2017-05-13T03:16:35Z</dcterms:created>
  <dcterms:modified xsi:type="dcterms:W3CDTF">2019-01-23T17:06:45Z</dcterms:modified>
</cp:coreProperties>
</file>