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3" autoAdjust="0"/>
    <p:restoredTop sz="94660"/>
  </p:normalViewPr>
  <p:slideViewPr>
    <p:cSldViewPr snapToGrid="0">
      <p:cViewPr>
        <p:scale>
          <a:sx n="94" d="100"/>
          <a:sy n="94" d="100"/>
        </p:scale>
        <p:origin x="-402"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44DBAED-2DB2-4E5D-BC4A-9E3882C5AF34}" type="datetimeFigureOut">
              <a:rPr lang="en-US"/>
              <a:pPr>
                <a:defRPr/>
              </a:pPr>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519EFB4-168B-4904-AE0D-BC8158F377EA}" type="slidenum">
              <a:rPr lang="en-US" altLang="en-US"/>
              <a:pPr/>
              <a:t>‹#›</a:t>
            </a:fld>
            <a:endParaRPr lang="en-US" altLang="en-US"/>
          </a:p>
        </p:txBody>
      </p:sp>
    </p:spTree>
    <p:extLst>
      <p:ext uri="{BB962C8B-B14F-4D97-AF65-F5344CB8AC3E}">
        <p14:creationId xmlns:p14="http://schemas.microsoft.com/office/powerpoint/2010/main" val="30526281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R%C3%A9aumur_scal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n.wikipedia.org/wiki/en:Celsi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oc.gov/exhibits/world/images/s38.1.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Declaration_of_the_Rights_of_Man_and_of_the_Citiz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Heliocentric model from Nicolaus Copernicus' De revolutionibus orbium coelestium (On the Revolutions of the Heavenly Spheres) - </a:t>
            </a:r>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A133B71C-3BEB-4EA2-A682-5B7F1C7B7205}"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 "Burning of the Plaine du Cap - Massacre of whites by the blacks". On August 22 1791, slaves set fire to plantations, torched cities and massacred the white population. - By Martinet (del.) - Masson (Sculp.) (FRANCE MILITAIRE) [Public domain], via Wikimedia Commons</a:t>
            </a:r>
          </a:p>
          <a:p>
            <a:pPr>
              <a:spcBef>
                <a:spcPct val="0"/>
              </a:spcBef>
            </a:pPr>
            <a:endParaRPr lang="en-US" altLang="en-US" smtClean="0"/>
          </a:p>
          <a:p>
            <a:pPr>
              <a:spcBef>
                <a:spcPct val="0"/>
              </a:spcBef>
            </a:pPr>
            <a:r>
              <a:rPr lang="en-US" altLang="en-US" smtClean="0"/>
              <a:t>Entitled simply "Desalines", it depicts the general, sword raised in one arm, while the other holds a severed head of a white woman - By Manuel López López Iodibo [Public domain], via Wikimedia Commons</a:t>
            </a:r>
          </a:p>
        </p:txBody>
      </p:sp>
      <p:sp>
        <p:nvSpPr>
          <p:cNvPr id="235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C108137-14E2-40DE-803F-8733064E1631}"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Charles Minard's map of Napoleon's disastrous Russian campaign of 1812. The graphic is notable for its representation in two dimensions of six types of data: the number of Napoleon's troops; distance; temperature; the latitude and longitude; direction of travel; and location relative to specific dates.</a:t>
            </a:r>
          </a:p>
          <a:p>
            <a:pPr>
              <a:spcBef>
                <a:spcPct val="0"/>
              </a:spcBef>
            </a:pPr>
            <a:endParaRPr lang="en-US" altLang="en-US" smtClean="0"/>
          </a:p>
          <a:p>
            <a:pPr>
              <a:spcBef>
                <a:spcPct val="0"/>
              </a:spcBef>
            </a:pPr>
            <a:r>
              <a:rPr lang="en-US" altLang="en-US" b="1" smtClean="0"/>
              <a:t>English:</a:t>
            </a:r>
            <a:r>
              <a:rPr lang="en-US" altLang="en-US" smtClean="0"/>
              <a:t> The map's French caption reads:</a:t>
            </a:r>
            <a:r>
              <a:rPr lang="en-US" altLang="en-US" b="1" smtClean="0"/>
              <a:t>Figurative Map</a:t>
            </a:r>
            <a:r>
              <a:rPr lang="en-US" altLang="en-US" smtClean="0"/>
              <a:t> of the successive losses in men of the French Army in the Russian campaign 1812-1813.</a:t>
            </a:r>
            <a:br>
              <a:rPr lang="en-US" altLang="en-US" smtClean="0"/>
            </a:br>
            <a:r>
              <a:rPr lang="en-US" altLang="en-US" smtClean="0"/>
              <a:t>Drawn up by M. Minard, Inspector General of Bridges and Roads in retirement. Paris, November 20, 1869.</a:t>
            </a:r>
          </a:p>
          <a:p>
            <a:pPr>
              <a:spcBef>
                <a:spcPct val="0"/>
              </a:spcBef>
            </a:pPr>
            <a:r>
              <a:rPr lang="en-US" altLang="en-US" smtClean="0"/>
              <a:t>The numbers of men present are represented by the widths of the colored zones at a rate of one millimeter for every ten-thousand men; they are further written across the zones. The red [now brown] designates the men who enter into Russia, the black those who leave it. —— The information which has served to draw up the map has been extracted from the works of M. M. Thiers, of Segur, of Fezensac, of Chambray, and the unpublished diary of Jacob, pharmacist of the army since October 28th. In order to better judge with the eye the diminution of the army, I have assumed that the troops of prince Jerome and of Marshal Davoush who had been detached at Minsk and Moghilev and have rejoined around Orcha and Vitebsk, had always marched with the army.</a:t>
            </a:r>
          </a:p>
          <a:p>
            <a:pPr>
              <a:spcBef>
                <a:spcPct val="0"/>
              </a:spcBef>
            </a:pPr>
            <a:r>
              <a:rPr lang="en-US" altLang="en-US" smtClean="0"/>
              <a:t>The scale is shown on the center-right, in "lieues communes de France" (common French league) which is 4,444m (2.75 miles).</a:t>
            </a:r>
          </a:p>
          <a:p>
            <a:pPr>
              <a:spcBef>
                <a:spcPct val="0"/>
              </a:spcBef>
            </a:pPr>
            <a:r>
              <a:rPr lang="en-US" altLang="en-US" smtClean="0"/>
              <a:t>The lower portion of the graph is to be read from right to left. It shows the temperature on the army's return from Russia, in degrees below freezing on the </a:t>
            </a:r>
            <a:r>
              <a:rPr lang="en-US" altLang="en-US" smtClean="0">
                <a:hlinkClick r:id="rId3" tooltip="w:en:Réaumur scale"/>
              </a:rPr>
              <a:t>Réaumur scale</a:t>
            </a:r>
            <a:r>
              <a:rPr lang="en-US" altLang="en-US" smtClean="0"/>
              <a:t>. (Multiply Réaumur temperatures by 1¼ to get </a:t>
            </a:r>
            <a:r>
              <a:rPr lang="en-US" altLang="en-US" smtClean="0">
                <a:hlinkClick r:id="rId4" tooltip="w:en:Celsius"/>
              </a:rPr>
              <a:t>Celsius</a:t>
            </a:r>
            <a:r>
              <a:rPr lang="en-US" altLang="en-US" smtClean="0"/>
              <a:t>, e.g. −30°R = −37.5 °C) At Smolensk, the temperature was −21° Réaumur on November 14th.</a:t>
            </a:r>
          </a:p>
          <a:p>
            <a:pPr>
              <a:spcBef>
                <a:spcPct val="0"/>
              </a:spcBef>
            </a:pPr>
            <a:endParaRPr lang="en-US" altLang="en-US" smtClean="0"/>
          </a:p>
          <a:p>
            <a:pPr>
              <a:spcBef>
                <a:spcPct val="0"/>
              </a:spcBef>
            </a:pPr>
            <a:r>
              <a:rPr lang="en-US" altLang="en-US" smtClean="0"/>
              <a:t>By Charles Minard (1781-1870) (see upload log) [Public domain], via Wikimedia Commons</a:t>
            </a:r>
          </a:p>
          <a:p>
            <a:pPr>
              <a:spcBef>
                <a:spcPct val="0"/>
              </a:spcBef>
            </a:pPr>
            <a:endParaRPr lang="en-US" altLang="en-US" smtClean="0"/>
          </a:p>
          <a:p>
            <a:pPr>
              <a:spcBef>
                <a:spcPct val="0"/>
              </a:spcBef>
            </a:pPr>
            <a:endParaRPr lang="en-US" altLang="en-US" smtClean="0"/>
          </a:p>
        </p:txBody>
      </p:sp>
      <p:sp>
        <p:nvSpPr>
          <p:cNvPr id="256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DC3F86E1-05AE-4DB7-BABE-D12631F477FF}" type="slidenum">
              <a:rPr lang="en-US" altLang="en-US"/>
              <a:pPr/>
              <a:t>12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It was on this page that Galileo first noted an observation of the moons of Jupiter. This observation upset the notion that all celestial bodies must revolve around the Earth. Galileo published a full description in Sidereus Nuncius in March 1610 - Galileo Galilei [Public domain], via Wikimedia Commons</a:t>
            </a:r>
          </a:p>
        </p:txBody>
      </p:sp>
      <p:sp>
        <p:nvSpPr>
          <p:cNvPr id="71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E397B51C-3250-4A33-90FD-BF82590BA9BB}"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Harmonices Mundi[1] (Latin: The Harmony of the World, 1619) is a book by Johannes Kepler. In the work Kepler discusses harmony and congruence in geometrical forms and physical phenomena. The final section of the work relates his discovery of the so-called "third law of planetary motion". - By Johannes Kepler [Public domain], via Wikimedia Commons</a:t>
            </a:r>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51030C3-7C17-4A93-BF66-57D8CD9232F1}"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Sir Isaac Newton's own first edition copy of his Philosophiae Naturalis Principia Mathematica with his handwritten corrections for the twentieth edition.</a:t>
            </a:r>
          </a:p>
          <a:p>
            <a:pPr>
              <a:spcBef>
                <a:spcPct val="0"/>
              </a:spcBef>
            </a:pPr>
            <a:endParaRPr lang="en-US" altLang="en-US" smtClean="0"/>
          </a:p>
          <a:p>
            <a:pPr>
              <a:spcBef>
                <a:spcPct val="0"/>
              </a:spcBef>
            </a:pPr>
            <a:r>
              <a:rPr lang="en-US" altLang="en-US" smtClean="0"/>
              <a:t>The first edition was published under the imprint of Samuel Pepys who was president of the Royal Society. By the time of the second edition, Newton himself had become president of the Royal Society, as noted in his corrections.</a:t>
            </a:r>
          </a:p>
          <a:p>
            <a:pPr>
              <a:spcBef>
                <a:spcPct val="0"/>
              </a:spcBef>
            </a:pPr>
            <a:endParaRPr lang="en-US" altLang="en-US" smtClean="0"/>
          </a:p>
          <a:p>
            <a:pPr>
              <a:spcBef>
                <a:spcPct val="0"/>
              </a:spcBef>
            </a:pPr>
            <a:r>
              <a:rPr lang="en-US" altLang="en-US" smtClean="0"/>
              <a:t>It has been digitised by Cambridge University Library and can be seen in the Cambridge Digital Library [1] along with other original works by Isaac Newton[2].</a:t>
            </a:r>
          </a:p>
          <a:p>
            <a:pPr>
              <a:spcBef>
                <a:spcPct val="0"/>
              </a:spcBef>
            </a:pPr>
            <a:endParaRPr lang="en-US" altLang="en-US" smtClean="0"/>
          </a:p>
          <a:p>
            <a:pPr>
              <a:spcBef>
                <a:spcPct val="0"/>
              </a:spcBef>
            </a:pPr>
            <a:r>
              <a:rPr lang="en-US" altLang="en-US" smtClean="0"/>
              <a:t>The book can be seen in the Wren Library of Trinity College, Cambridge.</a:t>
            </a:r>
          </a:p>
          <a:p>
            <a:pPr>
              <a:spcBef>
                <a:spcPct val="0"/>
              </a:spcBef>
            </a:pPr>
            <a:endParaRPr lang="en-US" altLang="en-US" smtClean="0"/>
          </a:p>
          <a:p>
            <a:pPr>
              <a:spcBef>
                <a:spcPct val="0"/>
              </a:spcBef>
            </a:pPr>
            <a:r>
              <a:rPr lang="en-US" altLang="en-US" smtClean="0"/>
              <a:t>Isaac Newton [Public domain], via Wikimedia Commons - A page from the 1726 edition of the Principia.</a:t>
            </a: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0D76291D-BEB5-4BD5-B454-EC17D9FAB061}"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Title page, John Locke's Treatises of Government from 1690 edition Source: LOC's collection Source URL: </a:t>
            </a:r>
            <a:r>
              <a:rPr lang="en-US" altLang="en-US" u="sng" smtClean="0">
                <a:hlinkClick r:id="rId3"/>
              </a:rPr>
              <a:t>http://www.loc.gov/exhibits/world/images/s38.1.jpg</a:t>
            </a:r>
            <a:endParaRPr lang="en-US" altLang="en-US" u="sng" smtClean="0"/>
          </a:p>
          <a:p>
            <a:pPr>
              <a:spcBef>
                <a:spcPct val="0"/>
              </a:spcBef>
            </a:pPr>
            <a:r>
              <a:rPr lang="en-US" altLang="en-US" smtClean="0"/>
              <a:t>Portrait of John Locke, by Sir Godfrey Kneller. Oil on canvas. 76x64 cm. Britain, 1697. Source of Entry: Collection of Sir Robert Walpole, Houghton Hall, 1779. - Godfrey Kneller [Public domain or Public domain], via Wikimedia Commons</a:t>
            </a:r>
          </a:p>
          <a:p>
            <a:pPr>
              <a:spcBef>
                <a:spcPct val="0"/>
              </a:spcBef>
            </a:pPr>
            <a:endParaRPr lang="en-US" altLang="en-US" smtClean="0"/>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69934055-E000-491D-99E8-D047DA2D49C1}"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Frontispiece to Rousseau's Émile by De Launay for the 1782 edition. The original caption reads: "L'éducation de l'homme commence à sa naissance" ("A man's education begins at birth").</a:t>
            </a:r>
          </a:p>
          <a:p>
            <a:pPr>
              <a:spcBef>
                <a:spcPct val="0"/>
              </a:spcBef>
            </a:pPr>
            <a:endParaRPr lang="en-US" altLang="en-US" smtClean="0"/>
          </a:p>
          <a:p>
            <a:pPr>
              <a:spcBef>
                <a:spcPct val="0"/>
              </a:spcBef>
            </a:pPr>
            <a:r>
              <a:rPr lang="en-US" altLang="en-US" smtClean="0"/>
              <a:t>The Social Contract - http://www.constitution.org/jjr/socon_01.htm </a:t>
            </a:r>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5406F2F-916C-435F-8EC5-97D1B8F7215B}"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In 1701 Louis XIV commissioned from Hyacinthe Rigaud a copy of the portrait. This portrait, Louis XIV (oil on canvas; 2.05 x 1.52 m), is on display in the Apollo Salon of the Château de Versailles' Grand Apartment</a:t>
            </a:r>
          </a:p>
          <a:p>
            <a:pPr>
              <a:spcBef>
                <a:spcPct val="0"/>
              </a:spcBef>
            </a:pPr>
            <a:endParaRPr lang="en-US" altLang="en-US" smtClean="0"/>
          </a:p>
          <a:p>
            <a:pPr>
              <a:spcBef>
                <a:spcPct val="0"/>
              </a:spcBef>
            </a:pPr>
            <a:r>
              <a:rPr lang="en-US" altLang="en-US" smtClean="0"/>
              <a:t>Peter I the Great - Paul Delaroche [Public domain], via Wikimedia Commons</a:t>
            </a:r>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8F57E9A-5AB7-44C3-B37C-D1C8FAF408A5}"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http://avalon.law.yale.edu/17th_century/england.asp</a:t>
            </a:r>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2D76238-D2AF-472D-8E3E-3922E42DC8E1}"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 "You should hope that this game will be over soon." The Third Estate carrying the Clergy and the Nobility on its back - </a:t>
            </a:r>
            <a:r>
              <a:rPr lang="fr-FR" altLang="en-US" smtClean="0"/>
              <a:t>By M. P. (Bibliothèque nationale de France) [Public domain], via Wikimedia Commons</a:t>
            </a:r>
          </a:p>
          <a:p>
            <a:pPr>
              <a:spcBef>
                <a:spcPct val="0"/>
              </a:spcBef>
            </a:pPr>
            <a:endParaRPr lang="fr-FR" altLang="en-US" smtClean="0"/>
          </a:p>
          <a:p>
            <a:pPr>
              <a:spcBef>
                <a:spcPct val="0"/>
              </a:spcBef>
            </a:pPr>
            <a:r>
              <a:rPr lang="en-US" altLang="en-US" smtClean="0"/>
              <a:t>Representation of the </a:t>
            </a:r>
            <a:r>
              <a:rPr lang="en-US" altLang="en-US" i="1" smtClean="0">
                <a:hlinkClick r:id="rId3" tooltip="en:Declaration of the Rights of Man and of the Citizen"/>
              </a:rPr>
              <a:t>Declaration of the Rights of Man and of the Citizen in 1789</a:t>
            </a:r>
            <a:r>
              <a:rPr lang="en-US" altLang="en-US" smtClean="0"/>
              <a:t> Includes "Eye of providence" symbol (eye in triangle) - </a:t>
            </a:r>
            <a:r>
              <a:rPr lang="fr-FR" altLang="en-US" smtClean="0"/>
              <a:t>Jean-Jacques-François Le Barbier [Public domain or Public domain], via Wikimedia Commons</a:t>
            </a:r>
            <a:endParaRPr lang="en-US" altLang="en-US" smtClean="0"/>
          </a:p>
        </p:txBody>
      </p:sp>
      <p:sp>
        <p:nvSpPr>
          <p:cNvPr id="215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0DC6F23-ED4A-4DAC-B53E-E295578B9695}"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A4F3E2-C9E6-4C08-A7D4-0E48D16CADF3}"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198C5A-CFF6-4754-AE9C-F5A08CEFABCE}" type="slidenum">
              <a:rPr lang="en-US" altLang="en-US"/>
              <a:pPr/>
              <a:t>‹#›</a:t>
            </a:fld>
            <a:endParaRPr lang="en-US" altLang="en-US"/>
          </a:p>
        </p:txBody>
      </p:sp>
    </p:spTree>
    <p:extLst>
      <p:ext uri="{BB962C8B-B14F-4D97-AF65-F5344CB8AC3E}">
        <p14:creationId xmlns:p14="http://schemas.microsoft.com/office/powerpoint/2010/main" val="25230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0FB52F-42D0-48CE-A2D7-9AA037233EF5}"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D5AEBF6-0650-4DBE-8342-0C63CA6B7A8E}" type="slidenum">
              <a:rPr lang="en-US" altLang="en-US"/>
              <a:pPr/>
              <a:t>‹#›</a:t>
            </a:fld>
            <a:endParaRPr lang="en-US" altLang="en-US"/>
          </a:p>
        </p:txBody>
      </p:sp>
    </p:spTree>
    <p:extLst>
      <p:ext uri="{BB962C8B-B14F-4D97-AF65-F5344CB8AC3E}">
        <p14:creationId xmlns:p14="http://schemas.microsoft.com/office/powerpoint/2010/main" val="350503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917FC2-5E1C-493D-B586-C989C563047B}"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299568-6E2C-4108-84D0-6FB5CA777272}" type="slidenum">
              <a:rPr lang="en-US" altLang="en-US"/>
              <a:pPr/>
              <a:t>‹#›</a:t>
            </a:fld>
            <a:endParaRPr lang="en-US" altLang="en-US"/>
          </a:p>
        </p:txBody>
      </p:sp>
    </p:spTree>
    <p:extLst>
      <p:ext uri="{BB962C8B-B14F-4D97-AF65-F5344CB8AC3E}">
        <p14:creationId xmlns:p14="http://schemas.microsoft.com/office/powerpoint/2010/main" val="406447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753DAA-E73E-4D4E-9C4C-9C538F097A90}"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F4A923-2AE9-4E58-86AF-AABFB1A4A53C}" type="slidenum">
              <a:rPr lang="en-US" altLang="en-US"/>
              <a:pPr/>
              <a:t>‹#›</a:t>
            </a:fld>
            <a:endParaRPr lang="en-US" altLang="en-US"/>
          </a:p>
        </p:txBody>
      </p:sp>
    </p:spTree>
    <p:extLst>
      <p:ext uri="{BB962C8B-B14F-4D97-AF65-F5344CB8AC3E}">
        <p14:creationId xmlns:p14="http://schemas.microsoft.com/office/powerpoint/2010/main" val="55263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ECC4304-53F6-4B54-9397-E4B00652ACBA}"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9281C6-E111-4476-A611-07CD6959241B}" type="slidenum">
              <a:rPr lang="en-US" altLang="en-US"/>
              <a:pPr/>
              <a:t>‹#›</a:t>
            </a:fld>
            <a:endParaRPr lang="en-US" altLang="en-US"/>
          </a:p>
        </p:txBody>
      </p:sp>
    </p:spTree>
    <p:extLst>
      <p:ext uri="{BB962C8B-B14F-4D97-AF65-F5344CB8AC3E}">
        <p14:creationId xmlns:p14="http://schemas.microsoft.com/office/powerpoint/2010/main" val="364667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17BC8E5-EF1F-4D4E-8C14-5F53BDF9615B}"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5D8A6B0-D1FE-417F-BA91-B0D5C2B8737E}" type="slidenum">
              <a:rPr lang="en-US" altLang="en-US"/>
              <a:pPr/>
              <a:t>‹#›</a:t>
            </a:fld>
            <a:endParaRPr lang="en-US" altLang="en-US"/>
          </a:p>
        </p:txBody>
      </p:sp>
    </p:spTree>
    <p:extLst>
      <p:ext uri="{BB962C8B-B14F-4D97-AF65-F5344CB8AC3E}">
        <p14:creationId xmlns:p14="http://schemas.microsoft.com/office/powerpoint/2010/main" val="252510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6877128-5796-4256-88D2-2F7E1C26B2BD}" type="datetimeFigureOut">
              <a:rPr lang="en-US"/>
              <a:pPr>
                <a:defRPr/>
              </a:pPr>
              <a:t>1/23/2019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4822402-A1A5-4A81-98BC-7E3586D26B5A}" type="slidenum">
              <a:rPr lang="en-US" altLang="en-US"/>
              <a:pPr/>
              <a:t>‹#›</a:t>
            </a:fld>
            <a:endParaRPr lang="en-US" altLang="en-US"/>
          </a:p>
        </p:txBody>
      </p:sp>
    </p:spTree>
    <p:extLst>
      <p:ext uri="{BB962C8B-B14F-4D97-AF65-F5344CB8AC3E}">
        <p14:creationId xmlns:p14="http://schemas.microsoft.com/office/powerpoint/2010/main" val="3564016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7313F1-C6D7-4CF7-80F8-5E340DB0AC66}" type="datetimeFigureOut">
              <a:rPr lang="en-US"/>
              <a:pPr>
                <a:defRPr/>
              </a:pPr>
              <a:t>1/23/2019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C2CAF7B-CCDA-44EB-A086-00A3A4E29D95}" type="slidenum">
              <a:rPr lang="en-US" altLang="en-US"/>
              <a:pPr/>
              <a:t>‹#›</a:t>
            </a:fld>
            <a:endParaRPr lang="en-US" altLang="en-US"/>
          </a:p>
        </p:txBody>
      </p:sp>
    </p:spTree>
    <p:extLst>
      <p:ext uri="{BB962C8B-B14F-4D97-AF65-F5344CB8AC3E}">
        <p14:creationId xmlns:p14="http://schemas.microsoft.com/office/powerpoint/2010/main" val="289274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39B3E0-0C9C-4C53-8108-D0B81253F0B7}" type="datetimeFigureOut">
              <a:rPr lang="en-US"/>
              <a:pPr>
                <a:defRPr/>
              </a:pPr>
              <a:t>1/23/2019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1395EB2-036C-41C4-A73D-F51A5425716E}" type="slidenum">
              <a:rPr lang="en-US" altLang="en-US"/>
              <a:pPr/>
              <a:t>‹#›</a:t>
            </a:fld>
            <a:endParaRPr lang="en-US" altLang="en-US"/>
          </a:p>
        </p:txBody>
      </p:sp>
    </p:spTree>
    <p:extLst>
      <p:ext uri="{BB962C8B-B14F-4D97-AF65-F5344CB8AC3E}">
        <p14:creationId xmlns:p14="http://schemas.microsoft.com/office/powerpoint/2010/main" val="35667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3C7FC88-2699-4FE9-AF27-47269D7801B2}"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815FCD3-45DD-431E-90A0-8F8E9DCB8853}" type="slidenum">
              <a:rPr lang="en-US" altLang="en-US"/>
              <a:pPr/>
              <a:t>‹#›</a:t>
            </a:fld>
            <a:endParaRPr lang="en-US" altLang="en-US"/>
          </a:p>
        </p:txBody>
      </p:sp>
    </p:spTree>
    <p:extLst>
      <p:ext uri="{BB962C8B-B14F-4D97-AF65-F5344CB8AC3E}">
        <p14:creationId xmlns:p14="http://schemas.microsoft.com/office/powerpoint/2010/main" val="214169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B535D89-A3F5-423B-BD64-9CC6C71E1460}"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2D0470-DD60-45CB-9755-63DD3E89F378}" type="slidenum">
              <a:rPr lang="en-US" altLang="en-US"/>
              <a:pPr/>
              <a:t>‹#›</a:t>
            </a:fld>
            <a:endParaRPr lang="en-US" altLang="en-US"/>
          </a:p>
        </p:txBody>
      </p:sp>
    </p:spTree>
    <p:extLst>
      <p:ext uri="{BB962C8B-B14F-4D97-AF65-F5344CB8AC3E}">
        <p14:creationId xmlns:p14="http://schemas.microsoft.com/office/powerpoint/2010/main" val="361172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2710926-5C11-4372-980D-58CEFC47A055}" type="datetimeFigureOut">
              <a:rPr lang="en-US"/>
              <a:pPr>
                <a:defRPr/>
              </a:pPr>
              <a:t>1/23/2019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4DC334F-32C8-4970-B546-85A2BC58BE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3200" y="534988"/>
            <a:ext cx="8178800" cy="2387600"/>
          </a:xfrm>
        </p:spPr>
        <p:txBody>
          <a:bodyPr rtlCol="0">
            <a:noAutofit/>
          </a:bodyPr>
          <a:lstStyle/>
          <a:p>
            <a:pPr fontAlgn="auto">
              <a:spcAft>
                <a:spcPts val="0"/>
              </a:spcAft>
              <a:defRPr/>
            </a:pPr>
            <a:r>
              <a:rPr lang="en-US" sz="4800" b="1" dirty="0">
                <a:solidFill>
                  <a:srgbClr val="FF0000"/>
                </a:solidFill>
                <a:effectLst>
                  <a:outerShdw blurRad="127000" dir="10800000" sx="101000" sy="101000" algn="r" rotWithShape="0">
                    <a:schemeClr val="bg1"/>
                  </a:outerShdw>
                </a:effectLst>
              </a:rPr>
              <a:t>World History Unit 7 Source Set:</a:t>
            </a:r>
            <a:br>
              <a:rPr lang="en-US" sz="4800" b="1" dirty="0">
                <a:solidFill>
                  <a:srgbClr val="FF0000"/>
                </a:solidFill>
                <a:effectLst>
                  <a:outerShdw blurRad="127000" dir="10800000" sx="101000" sy="101000" algn="r" rotWithShape="0">
                    <a:schemeClr val="bg1"/>
                  </a:outerShdw>
                </a:effectLst>
              </a:rPr>
            </a:br>
            <a:r>
              <a:rPr lang="en-US" sz="4800" b="1" dirty="0">
                <a:solidFill>
                  <a:srgbClr val="FF0000"/>
                </a:solidFill>
                <a:effectLst>
                  <a:outerShdw blurRad="127000" dir="10800000" sx="101000" sy="101000" algn="r" rotWithShape="0">
                    <a:schemeClr val="bg1"/>
                  </a:outerShdw>
                </a:effectLst>
              </a:rPr>
              <a:t>Enlightenment and Revolutions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pload.wikimedia.org/wikipedia/commons/thumb/8/8e/Troisordres.jpg/800px-Troisord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s://upload.wikimedia.org/wikipedia/commons/6/6c/Declaration_of_the_Rights_of_Man_and_of_the_Citizen_in_17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713" y="-14288"/>
            <a:ext cx="522128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5/5c/Incendie_de_la_Plaine_du_Cap._-_Massacre_des_Blancs_par_les_Noirs._FRANCE_MILITAIRE._-_Martinet_del._-_Masson_Sculp_-_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488"/>
            <a:ext cx="80391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https://upload.wikimedia.org/wikipedia/commons/6/65/Manuel_Lopez_Lopez_Iodibo_-_Desalines_-_Huyes_del_valor_frances%2C_pero_matando_blanc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682625"/>
            <a:ext cx="404812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913"/>
            <a:ext cx="122174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75" y="0"/>
            <a:ext cx="748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3175"/>
            <a:ext cx="42322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225" y="3175"/>
            <a:ext cx="405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25400"/>
            <a:ext cx="10272712"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1090613"/>
            <a:ext cx="3319462"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90488"/>
            <a:ext cx="4348163"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40500" y="90488"/>
            <a:ext cx="5268913"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66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5716588" y="731838"/>
            <a:ext cx="6096000" cy="5078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a:t>1. SUBJECT OF THE FIRST BOOK</a:t>
            </a:r>
          </a:p>
          <a:p>
            <a:pPr eaLnBrk="1" hangingPunct="1"/>
            <a:endParaRPr lang="en-US" altLang="en-US"/>
          </a:p>
          <a:p>
            <a:pPr eaLnBrk="1" hangingPunct="1"/>
            <a:r>
              <a:rPr lang="en-US" altLang="en-US"/>
              <a:t>MAN is born free; and everywhere he is in chains. One thinks himself the master of others, and still remains a greater slave than they. How did this change come about? I do not know. What can make it legitimate? That question I think I can answer.</a:t>
            </a:r>
          </a:p>
          <a:p>
            <a:pPr eaLnBrk="1" hangingPunct="1"/>
            <a:endParaRPr lang="en-US" altLang="en-US"/>
          </a:p>
          <a:p>
            <a:pPr eaLnBrk="1" hangingPunct="1"/>
            <a:r>
              <a:rPr lang="en-US" altLang="en-US"/>
              <a:t>If I took into account only force, and the effects derived from it, I should say: "As long as a people is compelled to obey, and obeys, it does well; as soon as it can shake off the yoke, and shakes it off, it does still better; for, regaining its liberty by the same right as took it away, either it is justified in resuming it, or there was no justification for those who took it away." But the social order is a sacred right which is the basis of all other rights. Nevertheless, this right does not come from nature, and must therefore be founded on conventions. Before coming to that, I have to prove what I have just asserted.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24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0"/>
            <a:ext cx="510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0" y="1409700"/>
            <a:ext cx="12192000" cy="544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1200"/>
              <a:t>And thereupon the said Lords Spiritual and Temporal and Commons, pursuant to their respective letters and elections, being now assembled in a full and free representative of this nation, taking into their most serious consideration the best means for attaining the ends aforesaid, do in the first place (as their ancestors in like case have usually done) for the vindicating and asserting their ancient rights and liberties declare</a:t>
            </a:r>
          </a:p>
          <a:p>
            <a:pPr eaLnBrk="1" hangingPunct="1"/>
            <a:endParaRPr lang="en-US" altLang="en-US" sz="1200"/>
          </a:p>
          <a:p>
            <a:pPr eaLnBrk="1" hangingPunct="1"/>
            <a:r>
              <a:rPr lang="en-US" altLang="en-US" sz="1200"/>
              <a:t>That the pretended power of suspending the laws or the execution of laws by regal authority without consent of Parliament is illegal;</a:t>
            </a:r>
          </a:p>
          <a:p>
            <a:pPr eaLnBrk="1" hangingPunct="1"/>
            <a:endParaRPr lang="en-US" altLang="en-US" sz="1200"/>
          </a:p>
          <a:p>
            <a:pPr eaLnBrk="1" hangingPunct="1"/>
            <a:r>
              <a:rPr lang="en-US" altLang="en-US" sz="1200"/>
              <a:t>That the pretended power of dispensing with laws or the execution of laws by regal authority, as it hath been assumed and exercised of late, is illegal;</a:t>
            </a:r>
          </a:p>
          <a:p>
            <a:pPr eaLnBrk="1" hangingPunct="1"/>
            <a:endParaRPr lang="en-US" altLang="en-US" sz="1200"/>
          </a:p>
          <a:p>
            <a:pPr eaLnBrk="1" hangingPunct="1"/>
            <a:r>
              <a:rPr lang="en-US" altLang="en-US" sz="1200"/>
              <a:t>That the commission for erecting the late Court of Commissioners for Ecclesiastical Causes, and all other commissions and courts of like nature, are illegal and pernicious;</a:t>
            </a:r>
          </a:p>
          <a:p>
            <a:pPr eaLnBrk="1" hangingPunct="1"/>
            <a:endParaRPr lang="en-US" altLang="en-US" sz="1200"/>
          </a:p>
          <a:p>
            <a:pPr eaLnBrk="1" hangingPunct="1"/>
            <a:r>
              <a:rPr lang="en-US" altLang="en-US" sz="1200"/>
              <a:t>That levying money for or to the use of the Crown by pretence of prerogative, without grant of Parliament, for longer time, or in other manner than the same is or shall be granted, is illegal;</a:t>
            </a:r>
          </a:p>
          <a:p>
            <a:pPr eaLnBrk="1" hangingPunct="1"/>
            <a:endParaRPr lang="en-US" altLang="en-US" sz="1200"/>
          </a:p>
          <a:p>
            <a:pPr eaLnBrk="1" hangingPunct="1"/>
            <a:r>
              <a:rPr lang="en-US" altLang="en-US" sz="1200"/>
              <a:t>That it is the right of the subjects to petition the king, and all commitments and prosecutions for such petitioning are illegal;</a:t>
            </a:r>
          </a:p>
          <a:p>
            <a:pPr eaLnBrk="1" hangingPunct="1"/>
            <a:endParaRPr lang="en-US" altLang="en-US" sz="1200"/>
          </a:p>
          <a:p>
            <a:pPr eaLnBrk="1" hangingPunct="1"/>
            <a:r>
              <a:rPr lang="en-US" altLang="en-US" sz="1200"/>
              <a:t>That the raising or keeping a standing army within the kingdom in time of peace, unless it be with consent of Parliament, is against law;</a:t>
            </a:r>
          </a:p>
          <a:p>
            <a:pPr eaLnBrk="1" hangingPunct="1"/>
            <a:endParaRPr lang="en-US" altLang="en-US" sz="1200"/>
          </a:p>
          <a:p>
            <a:pPr eaLnBrk="1" hangingPunct="1"/>
            <a:r>
              <a:rPr lang="en-US" altLang="en-US" sz="1200"/>
              <a:t>That the subjects which are Protestants may have arms for their defence suitable to their conditions and as allowed by law;</a:t>
            </a:r>
          </a:p>
          <a:p>
            <a:pPr eaLnBrk="1" hangingPunct="1"/>
            <a:endParaRPr lang="en-US" altLang="en-US" sz="1200"/>
          </a:p>
          <a:p>
            <a:pPr eaLnBrk="1" hangingPunct="1"/>
            <a:r>
              <a:rPr lang="en-US" altLang="en-US" sz="1200"/>
              <a:t>That election of members of Parliament ought to be free;</a:t>
            </a:r>
          </a:p>
          <a:p>
            <a:pPr eaLnBrk="1" hangingPunct="1"/>
            <a:endParaRPr lang="en-US" altLang="en-US" sz="1200"/>
          </a:p>
          <a:p>
            <a:pPr eaLnBrk="1" hangingPunct="1"/>
            <a:r>
              <a:rPr lang="en-US" altLang="en-US" sz="1200"/>
              <a:t>That the freedom of speech and debates or proceedings in Parliament ought not to be impeached or questioned in any court or place out of Parliament;</a:t>
            </a:r>
          </a:p>
          <a:p>
            <a:pPr eaLnBrk="1" hangingPunct="1"/>
            <a:endParaRPr lang="en-US" altLang="en-US" sz="1200"/>
          </a:p>
          <a:p>
            <a:pPr eaLnBrk="1" hangingPunct="1"/>
            <a:r>
              <a:rPr lang="en-US" altLang="en-US" sz="1200"/>
              <a:t>That excessive bail ought not to be required, nor excessive fines imposed, nor cruel and unusual punishments inflicted;</a:t>
            </a:r>
          </a:p>
          <a:p>
            <a:pPr eaLnBrk="1" hangingPunct="1"/>
            <a:endParaRPr lang="en-US" altLang="en-US" sz="1200"/>
          </a:p>
          <a:p>
            <a:pPr eaLnBrk="1" hangingPunct="1"/>
            <a:r>
              <a:rPr lang="en-US" altLang="en-US" sz="1200"/>
              <a:t>That jurors ought to be duly impanelled and returned, and jurors which pass upon men in trials for high treason ought to be freeholders;</a:t>
            </a:r>
          </a:p>
          <a:p>
            <a:pPr eaLnBrk="1" hangingPunct="1"/>
            <a:endParaRPr lang="en-US" altLang="en-US" sz="1200"/>
          </a:p>
          <a:p>
            <a:pPr eaLnBrk="1" hangingPunct="1"/>
            <a:r>
              <a:rPr lang="en-US" altLang="en-US" sz="1200"/>
              <a:t>That all grants and promises of fines and forfeitures of particular persons before conviction are illegal and void;</a:t>
            </a:r>
          </a:p>
          <a:p>
            <a:pPr eaLnBrk="1" hangingPunct="1"/>
            <a:endParaRPr lang="en-US" altLang="en-US" sz="1200"/>
          </a:p>
          <a:p>
            <a:pPr eaLnBrk="1" hangingPunct="1"/>
            <a:r>
              <a:rPr lang="en-US" altLang="en-US" sz="1200"/>
              <a:t>And that for redress of all grievances, and for the amending, strengthening and preserving of the laws, Parliaments ought to be held frequently.</a:t>
            </a:r>
          </a:p>
        </p:txBody>
      </p:sp>
      <p:sp>
        <p:nvSpPr>
          <p:cNvPr id="3" name="TextBox 2"/>
          <p:cNvSpPr txBox="1"/>
          <p:nvPr/>
        </p:nvSpPr>
        <p:spPr>
          <a:xfrm>
            <a:off x="2016125" y="560388"/>
            <a:ext cx="8294688" cy="584200"/>
          </a:xfrm>
          <a:prstGeom prst="rect">
            <a:avLst/>
          </a:prstGeom>
          <a:solidFill>
            <a:schemeClr val="bg1"/>
          </a:solidFill>
        </p:spPr>
        <p:txBody>
          <a:bodyPr>
            <a:spAutoFit/>
          </a:bodyPr>
          <a:lstStyle/>
          <a:p>
            <a:pPr algn="ct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Extract from the English Bill of Rights, 1689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6AE5CABC7AB24B85B741258C32403E" ma:contentTypeVersion="2" ma:contentTypeDescription="Create a new document." ma:contentTypeScope="" ma:versionID="714b1951fc6ed8263d1d7679d152ef62">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7B560A6-B0E3-44D1-B281-0E86D23514AC}">
  <ds:schemaRefs>
    <ds:schemaRef ds:uri="http://schemas.microsoft.com/sharepoint/v3/contenttype/forms"/>
  </ds:schemaRefs>
</ds:datastoreItem>
</file>

<file path=customXml/itemProps2.xml><?xml version="1.0" encoding="utf-8"?>
<ds:datastoreItem xmlns:ds="http://schemas.openxmlformats.org/officeDocument/2006/customXml" ds:itemID="{585F0EE1-2603-48CA-A12B-B9DA862BD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1D7D4-AA1F-41C1-9E62-0546C03A886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246</TotalTime>
  <Words>1075</Words>
  <Application>Microsoft Office PowerPoint</Application>
  <PresentationFormat>Custom</PresentationFormat>
  <Paragraphs>80</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Arial</vt:lpstr>
      <vt:lpstr>Calibri Light</vt:lpstr>
      <vt:lpstr>Office Theme</vt:lpstr>
      <vt:lpstr>World History Unit 7 Source Set: Enlightenment and Revolutions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Enlightenment and Revolutions</dc:title>
  <dc:creator>Chris Leonard</dc:creator>
  <cp:lastModifiedBy>BOE Lab</cp:lastModifiedBy>
  <cp:revision>15</cp:revision>
  <dcterms:created xsi:type="dcterms:W3CDTF">2017-06-05T07:15:59Z</dcterms:created>
  <dcterms:modified xsi:type="dcterms:W3CDTF">2019-01-23T17:04:46Z</dcterms:modified>
</cp:coreProperties>
</file>